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6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9" r:id="rId10"/>
    <p:sldId id="270" r:id="rId11"/>
    <p:sldId id="271" r:id="rId12"/>
    <p:sldId id="274" r:id="rId13"/>
    <p:sldId id="272" r:id="rId14"/>
    <p:sldId id="273" r:id="rId15"/>
  </p:sldIdLst>
  <p:sldSz cx="12192000" cy="6858000"/>
  <p:notesSz cx="6858000" cy="9144000"/>
  <p:defaultTextStyle>
    <a:defPPr>
      <a:defRPr lang="sv-S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9" autoAdjust="0"/>
  </p:normalViewPr>
  <p:slideViewPr>
    <p:cSldViewPr showGuides="1">
      <p:cViewPr>
        <p:scale>
          <a:sx n="48" d="100"/>
          <a:sy n="48" d="100"/>
        </p:scale>
        <p:origin x="-1896" y="-7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- Rubrik, underrubrik,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3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052000"/>
            <a:ext cx="6480000" cy="4113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3" y="421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3" y="205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339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556000"/>
            <a:ext cx="6480000" cy="3609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2" y="4356000"/>
            <a:ext cx="3945255" cy="180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2" y="2556000"/>
            <a:ext cx="3945255" cy="16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896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945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9335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8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74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799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92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588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55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10801349" cy="424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922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Media,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720002" y="1440000"/>
            <a:ext cx="10801351" cy="424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ett medieklipp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41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695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-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3479907" y="4439403"/>
            <a:ext cx="5232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sz="2800" b="1" dirty="0"/>
          </a:p>
        </p:txBody>
      </p:sp>
      <p:pic>
        <p:nvPicPr>
          <p:cNvPr id="1026" name="Picture 2" descr="G:\Information\Mallar\Mallar Visuell identitet\@Regionmallar_2015\Logotyper\Koncernlogotyp region\Koncernlogotyp färg\Koncernlogotyp_fä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2852936"/>
            <a:ext cx="4018447" cy="12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4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445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9905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3 - Rubrik, underrubrik, stående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1" y="2060848"/>
            <a:ext cx="5880057" cy="21600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1" y="4320000"/>
            <a:ext cx="5880057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960096" y="0"/>
            <a:ext cx="5243904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9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>
              <a:defRPr baseline="0"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964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02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630" indent="0">
              <a:buFontTx/>
              <a:buNone/>
              <a:defRPr/>
            </a:lvl2pPr>
            <a:lvl3pPr marL="627047" indent="0">
              <a:buFontTx/>
              <a:buNone/>
              <a:defRPr/>
            </a:lvl3pPr>
            <a:lvl4pPr marL="1071536" indent="0">
              <a:buFontTx/>
              <a:buNone/>
              <a:defRPr/>
            </a:lvl4pPr>
            <a:lvl5pPr marL="1436651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995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094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,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>
              <a:defRPr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4113304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997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5256000" cy="363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6093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07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63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3" r:id="rId2"/>
    <p:sldLayoutId id="2147483664" r:id="rId3"/>
    <p:sldLayoutId id="2147483734" r:id="rId4"/>
    <p:sldLayoutId id="2147483727" r:id="rId5"/>
    <p:sldLayoutId id="2147483666" r:id="rId6"/>
    <p:sldLayoutId id="2147483728" r:id="rId7"/>
    <p:sldLayoutId id="2147483669" r:id="rId8"/>
    <p:sldLayoutId id="2147483729" r:id="rId9"/>
    <p:sldLayoutId id="2147483670" r:id="rId10"/>
    <p:sldLayoutId id="2147483730" r:id="rId11"/>
    <p:sldLayoutId id="2147483671" r:id="rId12"/>
    <p:sldLayoutId id="2147483731" r:id="rId13"/>
    <p:sldLayoutId id="2147483672" r:id="rId14"/>
    <p:sldLayoutId id="2147483732" r:id="rId15"/>
    <p:sldLayoutId id="2147483673" r:id="rId16"/>
    <p:sldLayoutId id="2147483674" r:id="rId17"/>
    <p:sldLayoutId id="2147483675" r:id="rId18"/>
    <p:sldLayoutId id="2147483733" r:id="rId19"/>
    <p:sldLayoutId id="2147483735" r:id="rId20"/>
    <p:sldLayoutId id="2147483736" r:id="rId21"/>
    <p:sldLayoutId id="2147483737" r:id="rId2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58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89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05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094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Regional utveckling och funktionsupphandling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4418" y="2420888"/>
            <a:ext cx="9613900" cy="3268712"/>
          </a:xfrm>
        </p:spPr>
        <p:txBody>
          <a:bodyPr/>
          <a:lstStyle/>
          <a:p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Hur ska vi </a:t>
            </a:r>
            <a:r>
              <a:rPr lang="sv-SE" b="1" dirty="0" smtClean="0"/>
              <a:t>inte</a:t>
            </a:r>
            <a:r>
              <a:rPr lang="sv-SE" dirty="0" smtClean="0"/>
              <a:t> stanna i utvecklingen gällande funktion, innovation, miljö och energieffektivitet?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i="1" dirty="0" smtClean="0"/>
              <a:t>Upphandlingsdriven Innovation för Regional Tillväxt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icture 2" descr="\\P100v081\sp33225$\WinData\Mina Bilder\Eu-log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9455"/>
            <a:ext cx="1080120" cy="10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P100v081\sp33225$\WinData\Mina Bilder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48176"/>
            <a:ext cx="14859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Miljö/hållbarhet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4418" y="1773238"/>
            <a:ext cx="10368127" cy="39163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Kommunens miljöpolicy – så låg miljöpåverkan som möjligt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Medvetna val som främjar bättre lösningar, minska material och energiåtgång vid produktion samt förbrukning av ändliga resurser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Energiåtgång – återanvändning - återvinning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430875"/>
            <a:ext cx="2682472" cy="371888"/>
          </a:xfrm>
          <a:prstGeom prst="rect">
            <a:avLst/>
          </a:prstGeom>
        </p:spPr>
      </p:pic>
      <p:pic>
        <p:nvPicPr>
          <p:cNvPr id="5" name="Picture 2" descr="\\P100v081\sp33225$\WinData\Mina Bilder\Eu-log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9455"/>
            <a:ext cx="1080120" cy="10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P100v081\sp33225$\WinData\Mina Bilder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48176"/>
            <a:ext cx="14859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Kunskap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4418" y="1773238"/>
            <a:ext cx="10368127" cy="39163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Personal – barn – elever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Installationens positiva påverkan på arbetsmiljön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Specifika behov hos användarna –ljus på individ och verksamhetsnivå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Samverkan med verksamheten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Dokumentation/digitalt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Skapar bättre beställarkompetens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300126"/>
            <a:ext cx="2682472" cy="371888"/>
          </a:xfrm>
          <a:prstGeom prst="rect">
            <a:avLst/>
          </a:prstGeom>
        </p:spPr>
      </p:pic>
      <p:pic>
        <p:nvPicPr>
          <p:cNvPr id="5" name="Picture 2" descr="\\P100v081\sp33225$\WinData\Mina Bilder\Eu-log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9455"/>
            <a:ext cx="1080120" cy="10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P100v081\sp33225$\WinData\Mina Bilder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48176"/>
            <a:ext cx="14859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9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Två Punkt Ett 2p1</a:t>
            </a:r>
            <a:endParaRPr lang="sv-SE" dirty="0"/>
          </a:p>
        </p:txBody>
      </p:sp>
      <p:pic>
        <p:nvPicPr>
          <p:cNvPr id="10242" name="Picture 2" descr="\\P100v081\sp33225$\WinData\Mina Bi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60648"/>
            <a:ext cx="14859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P100v081\sp33225$\WinData\Mina Bilder\Eu-log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9455"/>
            <a:ext cx="1080120" cy="10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Det minsta företaget vann i konkurrens</a:t>
            </a:r>
          </a:p>
          <a:p>
            <a:pPr>
              <a:buFontTx/>
              <a:buChar char="-"/>
            </a:pPr>
            <a:r>
              <a:rPr lang="sv-SE" dirty="0" smtClean="0"/>
              <a:t>Cirkulära affärsmodeller, nya system, en ny ekonomi</a:t>
            </a:r>
          </a:p>
          <a:p>
            <a:pPr>
              <a:buFontTx/>
              <a:buChar char="-"/>
            </a:pPr>
            <a:r>
              <a:rPr lang="sv-SE" dirty="0"/>
              <a:t>Återbrukade komponenter</a:t>
            </a:r>
          </a:p>
          <a:p>
            <a:pPr marL="0" indent="0">
              <a:buNone/>
            </a:pPr>
            <a:endParaRPr lang="sv-SE" dirty="0" smtClean="0"/>
          </a:p>
          <a:p>
            <a:pPr>
              <a:buFontTx/>
              <a:buChar char="-"/>
            </a:pPr>
            <a:r>
              <a:rPr lang="sv-SE" dirty="0"/>
              <a:t>Och det behövs kunskap, envishet och mod för att förändra gamla </a:t>
            </a:r>
            <a:r>
              <a:rPr lang="sv-SE" dirty="0" smtClean="0"/>
              <a:t>strukturer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000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Utvärdering &amp; </a:t>
            </a:r>
            <a:r>
              <a:rPr lang="sv-SE" dirty="0" err="1" smtClean="0"/>
              <a:t>lärdommar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4418" y="1773238"/>
            <a:ext cx="10368127" cy="39163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/>
              <a:t>Tvärkunskapliga</a:t>
            </a:r>
            <a:r>
              <a:rPr lang="sv-SE" dirty="0" smtClean="0"/>
              <a:t> team, som är flexibla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Experternas kostnad är värd sitt pris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Vikten av att göra fel!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Effekt på kort och lång sikt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Utfall – på alla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Hållbara lösningar – vem äger ansvaret för helheten?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448176"/>
            <a:ext cx="2682472" cy="371888"/>
          </a:xfrm>
          <a:prstGeom prst="rect">
            <a:avLst/>
          </a:prstGeom>
        </p:spPr>
      </p:pic>
      <p:pic>
        <p:nvPicPr>
          <p:cNvPr id="5" name="Picture 2" descr="\\P100v081\sp33225$\WinData\Mina Bilder\Eu-log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9455"/>
            <a:ext cx="1080120" cy="10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\\P100v081\sp33225$\WinData\Mina Bilder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48176"/>
            <a:ext cx="14859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Funktion - innovation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Funktionsupphandling är en innovativ upphandlingsmodell om man använder den </a:t>
            </a:r>
            <a:r>
              <a:rPr lang="sv-SE" dirty="0" smtClean="0"/>
              <a:t>så…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/>
              <a:t>Tjänsten </a:t>
            </a:r>
            <a:r>
              <a:rPr lang="sv-SE" dirty="0" smtClean="0"/>
              <a:t>Ljus - ett gott exempel </a:t>
            </a:r>
          </a:p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– </a:t>
            </a:r>
            <a:r>
              <a:rPr lang="sv-SE" dirty="0"/>
              <a:t>Det Verkliga Behovet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AutoShape 2" descr="Bildresultat för region gävleborg"/>
          <p:cNvSpPr>
            <a:spLocks noChangeAspect="1" noChangeArrowheads="1"/>
          </p:cNvSpPr>
          <p:nvPr/>
        </p:nvSpPr>
        <p:spPr bwMode="auto">
          <a:xfrm>
            <a:off x="-42333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4" descr="Bildresultat för region gävleborg"/>
          <p:cNvSpPr>
            <a:spLocks noChangeAspect="1" noChangeArrowheads="1"/>
          </p:cNvSpPr>
          <p:nvPr/>
        </p:nvSpPr>
        <p:spPr bwMode="auto">
          <a:xfrm>
            <a:off x="160867" y="1587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6" descr="Bildresultat för region gävleborg"/>
          <p:cNvSpPr>
            <a:spLocks noChangeAspect="1" noChangeArrowheads="1"/>
          </p:cNvSpPr>
          <p:nvPr/>
        </p:nvSpPr>
        <p:spPr bwMode="auto">
          <a:xfrm>
            <a:off x="364067" y="16827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8" name="Picture 2" descr="\\P100v081\sp33225$\WinData\Mina Bilder\Eu-log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9455"/>
            <a:ext cx="1080120" cy="10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\\P100v081\sp33225$\WinData\Mina Bilder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4" y="395426"/>
            <a:ext cx="14859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839416" y="1484784"/>
            <a:ext cx="10681937" cy="504056"/>
          </a:xfrm>
        </p:spPr>
        <p:txBody>
          <a:bodyPr>
            <a:normAutofit fontScale="90000"/>
          </a:bodyPr>
          <a:lstStyle/>
          <a:p>
            <a:r>
              <a:rPr lang="sv-SE" sz="3600" dirty="0" smtClean="0"/>
              <a:t>Ett nytt arbetssätt</a:t>
            </a:r>
            <a:endParaRPr lang="sv-SE" sz="3600" dirty="0"/>
          </a:p>
        </p:txBody>
      </p:sp>
      <p:pic>
        <p:nvPicPr>
          <p:cNvPr id="1026" name="Picture 2" descr="\\P100v081\sp33225$\WinData\Mina Bilder\Eu-log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9455"/>
            <a:ext cx="1080120" cy="10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 descr="krul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536" y="2348880"/>
            <a:ext cx="8064896" cy="2661783"/>
          </a:xfrm>
          <a:prstGeom prst="rect">
            <a:avLst/>
          </a:prstGeom>
        </p:spPr>
      </p:pic>
      <p:pic>
        <p:nvPicPr>
          <p:cNvPr id="6" name="Bildobjekt 5" descr="krul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95154">
            <a:off x="298249" y="5636994"/>
            <a:ext cx="2107357" cy="695524"/>
          </a:xfrm>
          <a:prstGeom prst="rect">
            <a:avLst/>
          </a:prstGeom>
        </p:spPr>
      </p:pic>
      <p:pic>
        <p:nvPicPr>
          <p:cNvPr id="7" name="Bildobjekt 6" descr="krul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55987">
            <a:off x="8889032" y="1477350"/>
            <a:ext cx="2495600" cy="823662"/>
          </a:xfrm>
          <a:prstGeom prst="rect">
            <a:avLst/>
          </a:prstGeom>
        </p:spPr>
      </p:pic>
      <p:pic>
        <p:nvPicPr>
          <p:cNvPr id="8" name="Bildobjekt 7" descr="krul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432" y="2708920"/>
            <a:ext cx="2268814" cy="748812"/>
          </a:xfrm>
          <a:prstGeom prst="rect">
            <a:avLst/>
          </a:prstGeom>
        </p:spPr>
      </p:pic>
      <p:pic>
        <p:nvPicPr>
          <p:cNvPr id="9" name="Bildobjekt 8" descr="krul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45120">
            <a:off x="5455001" y="1300844"/>
            <a:ext cx="3168352" cy="1045701"/>
          </a:xfrm>
          <a:prstGeom prst="rect">
            <a:avLst/>
          </a:prstGeom>
        </p:spPr>
      </p:pic>
      <p:pic>
        <p:nvPicPr>
          <p:cNvPr id="10" name="Bildobjekt 9" descr="krul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79016">
            <a:off x="8889032" y="4252147"/>
            <a:ext cx="2759968" cy="91091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951984" y="5486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Du måste vara där!</a:t>
            </a:r>
            <a:endParaRPr lang="sv-SE" sz="2400" dirty="0"/>
          </a:p>
        </p:txBody>
      </p:sp>
      <p:sp>
        <p:nvSpPr>
          <p:cNvPr id="11" name="textruta 10"/>
          <p:cNvSpPr txBox="1"/>
          <p:nvPr/>
        </p:nvSpPr>
        <p:spPr>
          <a:xfrm>
            <a:off x="551384" y="3679771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Förankring</a:t>
            </a:r>
          </a:p>
          <a:p>
            <a:r>
              <a:rPr lang="sv-SE" sz="2400" dirty="0" smtClean="0"/>
              <a:t>Mandat</a:t>
            </a:r>
          </a:p>
          <a:p>
            <a:r>
              <a:rPr lang="sv-SE" sz="2400" dirty="0" smtClean="0"/>
              <a:t>Ledning</a:t>
            </a:r>
          </a:p>
          <a:p>
            <a:r>
              <a:rPr lang="sv-SE" sz="2400" dirty="0" smtClean="0"/>
              <a:t>Verksamhet</a:t>
            </a:r>
            <a:endParaRPr lang="sv-SE" sz="2400" dirty="0"/>
          </a:p>
        </p:txBody>
      </p:sp>
      <p:sp>
        <p:nvSpPr>
          <p:cNvPr id="12" name="textruta 11"/>
          <p:cNvSpPr txBox="1"/>
          <p:nvPr/>
        </p:nvSpPr>
        <p:spPr>
          <a:xfrm>
            <a:off x="3323692" y="5163063"/>
            <a:ext cx="406845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Tillit</a:t>
            </a:r>
          </a:p>
          <a:p>
            <a:r>
              <a:rPr lang="sv-SE" sz="2400" dirty="0" smtClean="0"/>
              <a:t>Ha kunskap</a:t>
            </a:r>
          </a:p>
          <a:p>
            <a:r>
              <a:rPr lang="sv-SE" sz="2400" dirty="0" smtClean="0"/>
              <a:t>Ta ansvar</a:t>
            </a:r>
          </a:p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9336360" y="2523051"/>
            <a:ext cx="231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Lita på</a:t>
            </a:r>
          </a:p>
          <a:p>
            <a:r>
              <a:rPr lang="sv-SE" sz="2400" dirty="0" smtClean="0"/>
              <a:t>processen</a:t>
            </a:r>
            <a:endParaRPr lang="sv-SE" sz="2400" dirty="0"/>
          </a:p>
        </p:txBody>
      </p:sp>
      <p:sp>
        <p:nvSpPr>
          <p:cNvPr id="14" name="textruta 13"/>
          <p:cNvSpPr txBox="1"/>
          <p:nvPr/>
        </p:nvSpPr>
        <p:spPr>
          <a:xfrm>
            <a:off x="6168008" y="563699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Helhetssyn</a:t>
            </a:r>
            <a:endParaRPr lang="sv-SE" sz="2400" dirty="0"/>
          </a:p>
        </p:txBody>
      </p:sp>
      <p:sp>
        <p:nvSpPr>
          <p:cNvPr id="15" name="textruta 14"/>
          <p:cNvSpPr txBox="1"/>
          <p:nvPr/>
        </p:nvSpPr>
        <p:spPr>
          <a:xfrm>
            <a:off x="8889032" y="5163063"/>
            <a:ext cx="275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Samverkan</a:t>
            </a:r>
            <a:endParaRPr lang="sv-SE" sz="2400" dirty="0"/>
          </a:p>
        </p:txBody>
      </p:sp>
      <p:sp>
        <p:nvSpPr>
          <p:cNvPr id="16" name="textruta 15"/>
          <p:cNvSpPr txBox="1"/>
          <p:nvPr/>
        </p:nvSpPr>
        <p:spPr>
          <a:xfrm>
            <a:off x="9192344" y="54868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Omvärldsanalys</a:t>
            </a:r>
            <a:endParaRPr lang="sv-SE" sz="2400" dirty="0"/>
          </a:p>
        </p:txBody>
      </p:sp>
      <p:sp>
        <p:nvSpPr>
          <p:cNvPr id="17" name="textruta 16"/>
          <p:cNvSpPr txBox="1"/>
          <p:nvPr/>
        </p:nvSpPr>
        <p:spPr>
          <a:xfrm>
            <a:off x="551384" y="2301012"/>
            <a:ext cx="277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Bygger på de Verkliga behoven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1428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720002" y="1916832"/>
            <a:ext cx="10801351" cy="3888184"/>
          </a:xfrm>
        </p:spPr>
        <p:txBody>
          <a:bodyPr/>
          <a:lstStyle/>
          <a:p>
            <a:r>
              <a:rPr lang="sv-SE" dirty="0" smtClean="0"/>
              <a:t>Omvärldsanalys (Internt och externt)</a:t>
            </a:r>
          </a:p>
          <a:p>
            <a:r>
              <a:rPr lang="sv-SE" dirty="0" smtClean="0"/>
              <a:t>Kärngrupp</a:t>
            </a:r>
          </a:p>
          <a:p>
            <a:r>
              <a:rPr lang="sv-SE" dirty="0" smtClean="0"/>
              <a:t>Behovsidentifieringsprocess på alla nivåer</a:t>
            </a:r>
          </a:p>
          <a:p>
            <a:r>
              <a:rPr lang="sv-SE" dirty="0"/>
              <a:t>	</a:t>
            </a:r>
            <a:r>
              <a:rPr lang="sv-SE" dirty="0" smtClean="0"/>
              <a:t>- möten</a:t>
            </a:r>
          </a:p>
          <a:p>
            <a:r>
              <a:rPr lang="sv-SE" dirty="0"/>
              <a:t>	</a:t>
            </a:r>
            <a:r>
              <a:rPr lang="sv-SE" dirty="0" smtClean="0"/>
              <a:t>- studiebesök</a:t>
            </a:r>
          </a:p>
          <a:p>
            <a:r>
              <a:rPr lang="sv-SE" dirty="0"/>
              <a:t>	</a:t>
            </a:r>
            <a:r>
              <a:rPr lang="sv-SE" dirty="0" smtClean="0"/>
              <a:t>- intervjuer</a:t>
            </a:r>
          </a:p>
          <a:p>
            <a:r>
              <a:rPr lang="sv-SE" dirty="0"/>
              <a:t>	</a:t>
            </a:r>
            <a:r>
              <a:rPr lang="sv-SE" dirty="0" smtClean="0"/>
              <a:t>- observationer</a:t>
            </a:r>
          </a:p>
          <a:p>
            <a:r>
              <a:rPr lang="sv-SE" dirty="0"/>
              <a:t>	</a:t>
            </a:r>
            <a:r>
              <a:rPr lang="sv-SE" dirty="0" smtClean="0"/>
              <a:t>- analyser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720002" y="1196752"/>
            <a:ext cx="10801351" cy="576064"/>
          </a:xfrm>
        </p:spPr>
        <p:txBody>
          <a:bodyPr>
            <a:normAutofit/>
          </a:bodyPr>
          <a:lstStyle/>
          <a:p>
            <a:r>
              <a:rPr lang="sv-SE" sz="2800" dirty="0" smtClean="0"/>
              <a:t>Det finns ett mönster som är oberoende av </a:t>
            </a:r>
            <a:r>
              <a:rPr lang="sv-SE" sz="2800" dirty="0" err="1" smtClean="0"/>
              <a:t>case</a:t>
            </a:r>
            <a:endParaRPr lang="sv-SE" sz="2800" dirty="0"/>
          </a:p>
        </p:txBody>
      </p:sp>
      <p:pic>
        <p:nvPicPr>
          <p:cNvPr id="4" name="Picture 2" descr="\\P100v081\sp33225$\WinData\Mina Bilder\Eu-log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9455"/>
            <a:ext cx="900100" cy="8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 descr="krul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417456">
            <a:off x="6866962" y="2450575"/>
            <a:ext cx="4703332" cy="20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9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720002" y="2636912"/>
            <a:ext cx="10801351" cy="3168104"/>
          </a:xfrm>
        </p:spPr>
        <p:txBody>
          <a:bodyPr/>
          <a:lstStyle/>
          <a:p>
            <a:r>
              <a:rPr lang="sv-SE" dirty="0"/>
              <a:t>Analys – Summering - Underlag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Upphandlingsdokument </a:t>
            </a:r>
          </a:p>
          <a:p>
            <a:r>
              <a:rPr lang="sv-SE" dirty="0" smtClean="0"/>
              <a:t>Diskussionsmöten med marknaden</a:t>
            </a:r>
          </a:p>
          <a:p>
            <a:r>
              <a:rPr lang="sv-SE" dirty="0" smtClean="0"/>
              <a:t>Upphandling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720002" y="1772816"/>
            <a:ext cx="10801351" cy="648072"/>
          </a:xfrm>
        </p:spPr>
        <p:txBody>
          <a:bodyPr>
            <a:normAutofit/>
          </a:bodyPr>
          <a:lstStyle/>
          <a:p>
            <a:r>
              <a:rPr lang="sv-SE" sz="2800" dirty="0" err="1" smtClean="0"/>
              <a:t>Tvärkunskapliga</a:t>
            </a:r>
            <a:r>
              <a:rPr lang="sv-SE" sz="2800" dirty="0" smtClean="0"/>
              <a:t> Team med experter</a:t>
            </a:r>
            <a:endParaRPr lang="sv-SE" sz="2800" dirty="0"/>
          </a:p>
        </p:txBody>
      </p:sp>
      <p:pic>
        <p:nvPicPr>
          <p:cNvPr id="4" name="Picture 2" descr="\\P100v081\sp33225$\WinData\Mina Bilder\Eu-log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9455"/>
            <a:ext cx="900100" cy="8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 descr="krul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741127">
            <a:off x="6929702" y="3239583"/>
            <a:ext cx="3168352" cy="1386947"/>
          </a:xfrm>
          <a:prstGeom prst="rect">
            <a:avLst/>
          </a:prstGeom>
        </p:spPr>
      </p:pic>
      <p:pic>
        <p:nvPicPr>
          <p:cNvPr id="6" name="Bildobjekt 5" descr="krul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60542">
            <a:off x="9021721" y="3224776"/>
            <a:ext cx="3168352" cy="1386947"/>
          </a:xfrm>
          <a:prstGeom prst="rect">
            <a:avLst/>
          </a:prstGeom>
        </p:spPr>
      </p:pic>
      <p:pic>
        <p:nvPicPr>
          <p:cNvPr id="7" name="Picture 2" descr="C:\Users\sp33225\AppData\Local\Microsoft\Windows\Temporary Internet Files\Content.IE5\O9E0AYGS\Puzzle-4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605972"/>
            <a:ext cx="3095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8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720002" y="2780928"/>
            <a:ext cx="10801351" cy="3024088"/>
          </a:xfrm>
        </p:spPr>
        <p:txBody>
          <a:bodyPr>
            <a:normAutofit lnSpcReduction="10000"/>
          </a:bodyPr>
          <a:lstStyle/>
          <a:p>
            <a:r>
              <a:rPr lang="sv-SE" sz="2800" dirty="0" smtClean="0"/>
              <a:t>Utvärdering</a:t>
            </a:r>
          </a:p>
          <a:p>
            <a:r>
              <a:rPr lang="sv-SE" sz="2800" dirty="0" smtClean="0"/>
              <a:t>Uppföljning</a:t>
            </a:r>
          </a:p>
          <a:p>
            <a:endParaRPr lang="sv-SE" sz="2800" dirty="0"/>
          </a:p>
          <a:p>
            <a:endParaRPr lang="sv-SE" sz="2800" dirty="0" smtClean="0"/>
          </a:p>
          <a:p>
            <a:endParaRPr lang="sv-SE" sz="2800" dirty="0" smtClean="0"/>
          </a:p>
          <a:p>
            <a:r>
              <a:rPr lang="sv-SE" sz="2800" dirty="0" smtClean="0"/>
              <a:t>Lärdomarna går tillbaka omvärldsanalys och behovsidentifiering</a:t>
            </a:r>
            <a:endParaRPr lang="sv-SE" sz="2800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720002" y="1700808"/>
            <a:ext cx="10801351" cy="864096"/>
          </a:xfrm>
        </p:spPr>
        <p:txBody>
          <a:bodyPr>
            <a:normAutofit/>
          </a:bodyPr>
          <a:lstStyle/>
          <a:p>
            <a:r>
              <a:rPr lang="sv-SE" sz="2800" dirty="0" smtClean="0"/>
              <a:t>Avtalet</a:t>
            </a:r>
            <a:endParaRPr lang="sv-SE" sz="2800" dirty="0"/>
          </a:p>
        </p:txBody>
      </p:sp>
      <p:pic>
        <p:nvPicPr>
          <p:cNvPr id="5" name="Picture 2" descr="\\P100v081\sp33225$\WinData\Mina Bilder\Eu-log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9455"/>
            <a:ext cx="900100" cy="8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 descr="krul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5871" y="5589240"/>
            <a:ext cx="2146949" cy="818850"/>
          </a:xfrm>
          <a:prstGeom prst="rect">
            <a:avLst/>
          </a:prstGeom>
        </p:spPr>
      </p:pic>
      <p:pic>
        <p:nvPicPr>
          <p:cNvPr id="2050" name="Picture 2" descr="C:\Users\sp33225\AppData\Local\Microsoft\Windows\Temporary Internet Files\Content.IE5\QDC0R7C8\write-2772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21" y="1024541"/>
            <a:ext cx="137005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öger klammerparentes 6"/>
          <p:cNvSpPr/>
          <p:nvPr/>
        </p:nvSpPr>
        <p:spPr>
          <a:xfrm>
            <a:off x="3143672" y="2924944"/>
            <a:ext cx="432048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4223792" y="2924944"/>
            <a:ext cx="4104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Tvärkunskapligt</a:t>
            </a:r>
            <a:r>
              <a:rPr lang="sv-SE" dirty="0" smtClean="0"/>
              <a:t> team</a:t>
            </a:r>
            <a:endParaRPr lang="sv-SE" dirty="0"/>
          </a:p>
        </p:txBody>
      </p:sp>
      <p:pic>
        <p:nvPicPr>
          <p:cNvPr id="2052" name="Picture 4" descr="C:\Users\sp33225\AppData\Local\Microsoft\Windows\Temporary Internet Files\Content.IE5\QDC0R7C8\team-451372_960_72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024541"/>
            <a:ext cx="4223792" cy="316784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2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3605" y="5013177"/>
            <a:ext cx="4704920" cy="648345"/>
          </a:xfrm>
          <a:ln/>
        </p:spPr>
        <p:txBody>
          <a:bodyPr anchor="t">
            <a:normAutofit fontScale="90000"/>
          </a:bodyPr>
          <a:lstStyle/>
          <a:p>
            <a:r>
              <a:rPr lang="sv-SE" altLang="sv-SE" dirty="0" smtClean="0"/>
              <a:t>Ljus som tjänst!</a:t>
            </a:r>
            <a:br>
              <a:rPr lang="sv-SE" altLang="sv-SE" dirty="0" smtClean="0"/>
            </a:br>
            <a:r>
              <a:rPr lang="sv-SE" altLang="sv-SE" dirty="0"/>
              <a:t/>
            </a:r>
            <a:br>
              <a:rPr lang="sv-SE" altLang="sv-SE" dirty="0"/>
            </a:br>
            <a:endParaRPr lang="sv-SE" altLang="sv-SE" sz="2800" dirty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24417" y="404813"/>
            <a:ext cx="595206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 alt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825" y="4221089"/>
            <a:ext cx="4989641" cy="69174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5223">
            <a:off x="1367042" y="1038412"/>
            <a:ext cx="7846509" cy="307975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2" descr="\\P100v081\sp33225$\WinData\Mina Bilder\Eu-log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9455"/>
            <a:ext cx="1080120" cy="10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P100v081\sp33225$\WinData\Mina Bilder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1" y="341859"/>
            <a:ext cx="14859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7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 och utmaning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4418" y="2276872"/>
            <a:ext cx="9613900" cy="3412728"/>
          </a:xfrm>
        </p:spPr>
        <p:txBody>
          <a:bodyPr/>
          <a:lstStyle/>
          <a:p>
            <a:r>
              <a:rPr lang="sv-SE" dirty="0" smtClean="0"/>
              <a:t>Upprustning av lokaler/ljudplattor</a:t>
            </a:r>
          </a:p>
          <a:p>
            <a:r>
              <a:rPr lang="sv-SE" dirty="0" smtClean="0"/>
              <a:t>Dålig belysning i förskolor och skolor</a:t>
            </a:r>
          </a:p>
          <a:p>
            <a:r>
              <a:rPr lang="sv-SE" dirty="0" smtClean="0"/>
              <a:t>Nya regelverk för belysning</a:t>
            </a:r>
          </a:p>
          <a:p>
            <a:r>
              <a:rPr lang="sv-SE" dirty="0" smtClean="0"/>
              <a:t>Bättre arbetsmiljö/studiemiljö</a:t>
            </a:r>
          </a:p>
          <a:p>
            <a:r>
              <a:rPr lang="sv-SE" dirty="0"/>
              <a:t>Flexibelt nyttjande av </a:t>
            </a:r>
            <a:r>
              <a:rPr lang="sv-SE" dirty="0" smtClean="0"/>
              <a:t>lokaler</a:t>
            </a:r>
          </a:p>
          <a:p>
            <a:r>
              <a:rPr lang="sv-SE" dirty="0" smtClean="0"/>
              <a:t>Ett hållbart miljötänk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AutoShape 2" descr="Bildresultat för region gävleborg"/>
          <p:cNvSpPr>
            <a:spLocks noChangeAspect="1" noChangeArrowheads="1"/>
          </p:cNvSpPr>
          <p:nvPr/>
        </p:nvSpPr>
        <p:spPr bwMode="auto">
          <a:xfrm>
            <a:off x="-42333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4" descr="Bildresultat för region gävleborg"/>
          <p:cNvSpPr>
            <a:spLocks noChangeAspect="1" noChangeArrowheads="1"/>
          </p:cNvSpPr>
          <p:nvPr/>
        </p:nvSpPr>
        <p:spPr bwMode="auto">
          <a:xfrm>
            <a:off x="160867" y="1587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6" descr="Bildresultat för region gävleborg"/>
          <p:cNvSpPr>
            <a:spLocks noChangeAspect="1" noChangeArrowheads="1"/>
          </p:cNvSpPr>
          <p:nvPr/>
        </p:nvSpPr>
        <p:spPr bwMode="auto">
          <a:xfrm>
            <a:off x="364067" y="16827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266255"/>
            <a:ext cx="2682472" cy="371888"/>
          </a:xfrm>
          <a:prstGeom prst="rect">
            <a:avLst/>
          </a:prstGeom>
        </p:spPr>
      </p:pic>
      <p:pic>
        <p:nvPicPr>
          <p:cNvPr id="8" name="Picture 2" descr="\\P100v081\sp33225$\WinData\Mina Bilder\Eu-log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9455"/>
            <a:ext cx="1080120" cy="10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P100v081\sp33225$\WinData\Mina Bilder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6" y="320675"/>
            <a:ext cx="14859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7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4417" y="908051"/>
            <a:ext cx="11040201" cy="792163"/>
          </a:xfrm>
        </p:spPr>
        <p:txBody>
          <a:bodyPr/>
          <a:lstStyle/>
          <a:p>
            <a:r>
              <a:rPr lang="sv-SE" sz="3200" dirty="0" smtClean="0"/>
              <a:t>Arbetsgrupp</a:t>
            </a:r>
            <a:r>
              <a:rPr lang="sv-SE" sz="3200" dirty="0"/>
              <a:t>, tvärfunktionell, </a:t>
            </a:r>
            <a:r>
              <a:rPr lang="sv-SE" sz="3200" dirty="0" smtClean="0"/>
              <a:t>experter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4418" y="1773238"/>
            <a:ext cx="9613900" cy="4248050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smtClean="0"/>
              <a:t>Upphandlingsdriven </a:t>
            </a:r>
            <a:r>
              <a:rPr lang="sv-SE" sz="2400" dirty="0"/>
              <a:t>Innovation för Regional </a:t>
            </a:r>
            <a:r>
              <a:rPr lang="sv-SE" sz="2400" dirty="0" smtClean="0"/>
              <a:t>Tillväxt, </a:t>
            </a:r>
          </a:p>
          <a:p>
            <a:pPr marL="0" indent="0">
              <a:buNone/>
            </a:pPr>
            <a:r>
              <a:rPr lang="sv-SE" sz="2400" dirty="0" smtClean="0"/>
              <a:t>Anette </a:t>
            </a:r>
            <a:r>
              <a:rPr lang="sv-SE" sz="2400" dirty="0"/>
              <a:t>Jonsäll, Sigrid Petterssén</a:t>
            </a:r>
          </a:p>
          <a:p>
            <a:pPr marL="0" indent="0">
              <a:buNone/>
            </a:pPr>
            <a:r>
              <a:rPr lang="sv-SE" sz="2400" dirty="0" smtClean="0"/>
              <a:t>Bollnäs </a:t>
            </a:r>
            <a:r>
              <a:rPr lang="sv-SE" sz="2400" dirty="0"/>
              <a:t>kommun, Johan Larsson, PO Moberg</a:t>
            </a:r>
          </a:p>
          <a:p>
            <a:pPr marL="0" indent="0">
              <a:buNone/>
            </a:pPr>
            <a:r>
              <a:rPr lang="sv-SE" sz="2400" dirty="0" smtClean="0"/>
              <a:t>Inköp </a:t>
            </a:r>
            <a:r>
              <a:rPr lang="sv-SE" sz="2400" dirty="0"/>
              <a:t>Gävleborg, Sandra Stark, Kent Mähler</a:t>
            </a:r>
          </a:p>
          <a:p>
            <a:pPr marL="0" indent="0">
              <a:buNone/>
            </a:pPr>
            <a:r>
              <a:rPr lang="sv-SE" sz="2400" dirty="0"/>
              <a:t>Region Gävleborg- Ekocenter, Love Sjöberg</a:t>
            </a:r>
          </a:p>
          <a:p>
            <a:pPr marL="0" indent="0">
              <a:buNone/>
            </a:pPr>
            <a:r>
              <a:rPr lang="sv-SE" sz="2400" dirty="0"/>
              <a:t>Ramberg Advokater, Björn Bergström</a:t>
            </a:r>
          </a:p>
          <a:p>
            <a:pPr marL="0" indent="0">
              <a:buNone/>
            </a:pPr>
            <a:r>
              <a:rPr lang="sv-SE" sz="2400" dirty="0"/>
              <a:t>KTH – </a:t>
            </a:r>
            <a:r>
              <a:rPr lang="sv-SE" sz="2400" dirty="0" err="1"/>
              <a:t>Architectual</a:t>
            </a:r>
            <a:r>
              <a:rPr lang="sv-SE" sz="2400" dirty="0"/>
              <a:t> </a:t>
            </a:r>
            <a:r>
              <a:rPr lang="sv-SE" sz="2400" dirty="0" err="1"/>
              <a:t>lighting</a:t>
            </a:r>
            <a:r>
              <a:rPr lang="sv-SE" sz="2400" dirty="0"/>
              <a:t> design, Federico </a:t>
            </a:r>
            <a:r>
              <a:rPr lang="sv-SE" sz="2400" dirty="0" err="1"/>
              <a:t>Favero</a:t>
            </a:r>
            <a:endParaRPr lang="sv-SE" sz="2400" dirty="0"/>
          </a:p>
          <a:p>
            <a:pPr marL="0" indent="0">
              <a:buNone/>
            </a:pPr>
            <a:r>
              <a:rPr lang="sv-SE" sz="2400" dirty="0"/>
              <a:t>Lunds Universitet- </a:t>
            </a:r>
            <a:r>
              <a:rPr lang="sv-SE" sz="2400" dirty="0" err="1"/>
              <a:t>Circle</a:t>
            </a:r>
            <a:r>
              <a:rPr lang="sv-SE" sz="2400" dirty="0"/>
              <a:t>, Charles Edquist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764" y="6237312"/>
            <a:ext cx="2682472" cy="371888"/>
          </a:xfrm>
          <a:prstGeom prst="rect">
            <a:avLst/>
          </a:prstGeom>
        </p:spPr>
      </p:pic>
      <p:pic>
        <p:nvPicPr>
          <p:cNvPr id="5" name="Picture 2" descr="\\P100v081\sp33225$\WinData\Mina Bilder\Eu-log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9455"/>
            <a:ext cx="1080120" cy="10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P100v081\sp33225$\WinData\Mina Bilder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48176"/>
            <a:ext cx="14859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Samverkan med marknaden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4418" y="2132856"/>
            <a:ext cx="9613900" cy="35567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smtClean="0"/>
              <a:t>Träffar </a:t>
            </a:r>
            <a:r>
              <a:rPr lang="sv-SE" dirty="0"/>
              <a:t>och workshop med marknaden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Remissrunda av förfrågnings-underlaget till leverantörerna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Möte efter annonsering, genomgång av förfrågningsunderlaget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448175"/>
            <a:ext cx="2682472" cy="447675"/>
          </a:xfrm>
          <a:prstGeom prst="rect">
            <a:avLst/>
          </a:prstGeom>
        </p:spPr>
      </p:pic>
      <p:pic>
        <p:nvPicPr>
          <p:cNvPr id="5" name="Picture 2" descr="\\P100v081\sp33225$\WinData\Mina Bilder\Eu-log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9455"/>
            <a:ext cx="1080120" cy="10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P100v081\sp33225$\WinData\Mina Bilder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48176"/>
            <a:ext cx="14859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gande presentation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gionGavleborg_office tema" id="{AC66ADA5-37EB-47AB-A13A-E1E6DDED8136}" vid="{AC6A8451-B8EE-4F53-904D-F24A430DDA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presentation_liggande</Template>
  <TotalTime>192</TotalTime>
  <Words>359</Words>
  <Application>Microsoft Office PowerPoint</Application>
  <PresentationFormat>Anpassad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Liggande presentation</vt:lpstr>
      <vt:lpstr>Regional utveckling och funktionsupphandling</vt:lpstr>
      <vt:lpstr>Ett nytt arbetssätt</vt:lpstr>
      <vt:lpstr>Det finns ett mönster som är oberoende av case</vt:lpstr>
      <vt:lpstr>Tvärkunskapliga Team med experter</vt:lpstr>
      <vt:lpstr>Avtalet</vt:lpstr>
      <vt:lpstr>Ljus som tjänst!  </vt:lpstr>
      <vt:lpstr>Bakgrund och utmaning</vt:lpstr>
      <vt:lpstr>Arbetsgrupp, tvärfunktionell, experter</vt:lpstr>
      <vt:lpstr>Samverkan med marknaden</vt:lpstr>
      <vt:lpstr>Miljö/hållbarhet</vt:lpstr>
      <vt:lpstr>Kunskap</vt:lpstr>
      <vt:lpstr>Två Punkt Ett 2p1</vt:lpstr>
      <vt:lpstr>Utvärdering &amp; lärdommar</vt:lpstr>
      <vt:lpstr>Funktion - innovation</vt:lpstr>
    </vt:vector>
  </TitlesOfParts>
  <Company>Landstinget Gävleborg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Ett nytt arbetssätt</dc:title>
  <dc:creator>Petterssén Sigrid - LOV - Koncernuppdrag</dc:creator>
  <cp:lastModifiedBy>Berglin Magdalena - Region Gävleborg</cp:lastModifiedBy>
  <cp:revision>22</cp:revision>
  <dcterms:created xsi:type="dcterms:W3CDTF">2019-04-02T09:07:43Z</dcterms:created>
  <dcterms:modified xsi:type="dcterms:W3CDTF">2019-10-03T07:00:07Z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-465615423</vt:i4>
  </property>
  <property fmtid="{D5CDD505-2E9C-101B-9397-08002B2CF9AE}" pid="3" name="_NewReviewCycle">
    <vt:lpwstr/>
  </property>
  <property fmtid="{D5CDD505-2E9C-101B-9397-08002B2CF9AE}" pid="4" name="_EmailSubject">
    <vt:lpwstr>pp till fredag</vt:lpwstr>
  </property>
  <property fmtid="{D5CDD505-2E9C-101B-9397-08002B2CF9AE}" pid="5" name="_AuthorEmail">
    <vt:lpwstr>sigrid.petterssen@regiongavleborg.se</vt:lpwstr>
  </property>
  <property fmtid="{D5CDD505-2E9C-101B-9397-08002B2CF9AE}" pid="6" name="_AuthorEmailDisplayName">
    <vt:lpwstr>Petterssén Sigrid - EKF - Inköpsavdelning</vt:lpwstr>
  </property>
  <property fmtid="{D5CDD505-2E9C-101B-9397-08002B2CF9AE}" pid="7" name="_PreviousAdHocReviewCycleID">
    <vt:i4>2083025207</vt:i4>
  </property>
</Properties>
</file>