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97" r:id="rId2"/>
    <p:sldMasterId id="2147483822" r:id="rId3"/>
    <p:sldMasterId id="2147483838" r:id="rId4"/>
    <p:sldMasterId id="2147483854" r:id="rId5"/>
    <p:sldMasterId id="2147484013" r:id="rId6"/>
  </p:sldMasterIdLst>
  <p:notesMasterIdLst>
    <p:notesMasterId r:id="rId21"/>
  </p:notesMasterIdLst>
  <p:sldIdLst>
    <p:sldId id="369" r:id="rId7"/>
    <p:sldId id="380" r:id="rId8"/>
    <p:sldId id="340" r:id="rId9"/>
    <p:sldId id="377" r:id="rId10"/>
    <p:sldId id="356" r:id="rId11"/>
    <p:sldId id="332" r:id="rId12"/>
    <p:sldId id="355" r:id="rId13"/>
    <p:sldId id="315" r:id="rId14"/>
    <p:sldId id="320" r:id="rId15"/>
    <p:sldId id="319" r:id="rId16"/>
    <p:sldId id="378" r:id="rId17"/>
    <p:sldId id="338" r:id="rId18"/>
    <p:sldId id="379" r:id="rId19"/>
    <p:sldId id="376" r:id="rId2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1715" autoAdjust="0"/>
  </p:normalViewPr>
  <p:slideViewPr>
    <p:cSldViewPr showGuides="1">
      <p:cViewPr varScale="1">
        <p:scale>
          <a:sx n="59" d="100"/>
          <a:sy n="59" d="100"/>
        </p:scale>
        <p:origin x="-1478" y="-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P100v081\tl31817$\WinData\Semaforen\Utv&#228;rdering\Defgo%202017-10-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tl31817\AppData\Local\Temp\CH03_20190403_132542.xl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P100v081\tl31817$\WinData\Semaforen\Utv&#228;rdering\Defgo%202017-10-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000" dirty="0">
                <a:solidFill>
                  <a:srgbClr val="0070C0"/>
                </a:solidFill>
              </a:rPr>
              <a:t>Grad av instämmande i påstående om kompetensförsörjning. Svar vid projektets </a:t>
            </a:r>
            <a:r>
              <a:rPr lang="sv-SE" sz="2000" dirty="0" smtClean="0">
                <a:solidFill>
                  <a:srgbClr val="0070C0"/>
                </a:solidFill>
              </a:rPr>
              <a:t>inledning (2016)</a:t>
            </a:r>
            <a:endParaRPr lang="sv-SE" sz="20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8.4850744887652527E-3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Blad2!$B$1</c:f>
              <c:strCache>
                <c:ptCount val="1"/>
                <c:pt idx="0">
                  <c:v>Instämmer helt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Blad2!$A$2:$A$7</c:f>
              <c:strCache>
                <c:ptCount val="6"/>
                <c:pt idx="0">
                  <c:v>Bra på kartlägga kompetensbrist</c:v>
                </c:pt>
                <c:pt idx="1">
                  <c:v>Jag är säker på kompetensbrist</c:v>
                </c:pt>
                <c:pt idx="2">
                  <c:v>Min org. säker på kompetensbrist</c:v>
                </c:pt>
                <c:pt idx="3">
                  <c:v>Vi kan prioritera bristerna</c:v>
                </c:pt>
                <c:pt idx="4">
                  <c:v>Snabba och flexibla utvecklingsinsatser</c:v>
                </c:pt>
                <c:pt idx="5">
                  <c:v>Utb.systemen samverkar effektivt</c:v>
                </c:pt>
              </c:strCache>
            </c:strRef>
          </c:cat>
          <c:val>
            <c:numRef>
              <c:f>Blad2!$B$2:$B$7</c:f>
              <c:numCache>
                <c:formatCode>General</c:formatCode>
                <c:ptCount val="6"/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F1-4305-AAE1-11A3C128B586}"/>
            </c:ext>
          </c:extLst>
        </c:ser>
        <c:ser>
          <c:idx val="1"/>
          <c:order val="1"/>
          <c:tx>
            <c:strRef>
              <c:f>Blad2!$C$1</c:f>
              <c:strCache>
                <c:ptCount val="1"/>
                <c:pt idx="0">
                  <c:v>Instämmer delvis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Blad2!$A$2:$A$7</c:f>
              <c:strCache>
                <c:ptCount val="6"/>
                <c:pt idx="0">
                  <c:v>Bra på kartlägga kompetensbrist</c:v>
                </c:pt>
                <c:pt idx="1">
                  <c:v>Jag är säker på kompetensbrist</c:v>
                </c:pt>
                <c:pt idx="2">
                  <c:v>Min org. säker på kompetensbrist</c:v>
                </c:pt>
                <c:pt idx="3">
                  <c:v>Vi kan prioritera bristerna</c:v>
                </c:pt>
                <c:pt idx="4">
                  <c:v>Snabba och flexibla utvecklingsinsatser</c:v>
                </c:pt>
                <c:pt idx="5">
                  <c:v>Utb.systemen samverkar effektivt</c:v>
                </c:pt>
              </c:strCache>
            </c:strRef>
          </c:cat>
          <c:val>
            <c:numRef>
              <c:f>Blad2!$C$2:$C$7</c:f>
              <c:numCache>
                <c:formatCode>General</c:formatCode>
                <c:ptCount val="6"/>
                <c:pt idx="0">
                  <c:v>8</c:v>
                </c:pt>
                <c:pt idx="1">
                  <c:v>12</c:v>
                </c:pt>
                <c:pt idx="2">
                  <c:v>8</c:v>
                </c:pt>
                <c:pt idx="3">
                  <c:v>4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EF1-4305-AAE1-11A3C128B586}"/>
            </c:ext>
          </c:extLst>
        </c:ser>
        <c:ser>
          <c:idx val="2"/>
          <c:order val="2"/>
          <c:tx>
            <c:strRef>
              <c:f>Blad2!$D$1</c:f>
              <c:strCache>
                <c:ptCount val="1"/>
                <c:pt idx="0">
                  <c:v>Varken/eller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Blad2!$A$2:$A$7</c:f>
              <c:strCache>
                <c:ptCount val="6"/>
                <c:pt idx="0">
                  <c:v>Bra på kartlägga kompetensbrist</c:v>
                </c:pt>
                <c:pt idx="1">
                  <c:v>Jag är säker på kompetensbrist</c:v>
                </c:pt>
                <c:pt idx="2">
                  <c:v>Min org. säker på kompetensbrist</c:v>
                </c:pt>
                <c:pt idx="3">
                  <c:v>Vi kan prioritera bristerna</c:v>
                </c:pt>
                <c:pt idx="4">
                  <c:v>Snabba och flexibla utvecklingsinsatser</c:v>
                </c:pt>
                <c:pt idx="5">
                  <c:v>Utb.systemen samverkar effektivt</c:v>
                </c:pt>
              </c:strCache>
            </c:strRef>
          </c:cat>
          <c:val>
            <c:numRef>
              <c:f>Blad2!$D$2:$D$7</c:f>
              <c:numCache>
                <c:formatCode>General</c:formatCode>
                <c:ptCount val="6"/>
                <c:pt idx="0">
                  <c:v>18</c:v>
                </c:pt>
                <c:pt idx="1">
                  <c:v>24</c:v>
                </c:pt>
                <c:pt idx="2">
                  <c:v>21</c:v>
                </c:pt>
                <c:pt idx="3">
                  <c:v>15</c:v>
                </c:pt>
                <c:pt idx="4">
                  <c:v>18</c:v>
                </c:pt>
                <c:pt idx="5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EF1-4305-AAE1-11A3C128B586}"/>
            </c:ext>
          </c:extLst>
        </c:ser>
        <c:ser>
          <c:idx val="3"/>
          <c:order val="3"/>
          <c:tx>
            <c:strRef>
              <c:f>Blad2!$E$1</c:f>
              <c:strCache>
                <c:ptCount val="1"/>
                <c:pt idx="0">
                  <c:v>Tar delvis avstånd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Blad2!$A$2:$A$7</c:f>
              <c:strCache>
                <c:ptCount val="6"/>
                <c:pt idx="0">
                  <c:v>Bra på kartlägga kompetensbrist</c:v>
                </c:pt>
                <c:pt idx="1">
                  <c:v>Jag är säker på kompetensbrist</c:v>
                </c:pt>
                <c:pt idx="2">
                  <c:v>Min org. säker på kompetensbrist</c:v>
                </c:pt>
                <c:pt idx="3">
                  <c:v>Vi kan prioritera bristerna</c:v>
                </c:pt>
                <c:pt idx="4">
                  <c:v>Snabba och flexibla utvecklingsinsatser</c:v>
                </c:pt>
                <c:pt idx="5">
                  <c:v>Utb.systemen samverkar effektivt</c:v>
                </c:pt>
              </c:strCache>
            </c:strRef>
          </c:cat>
          <c:val>
            <c:numRef>
              <c:f>Blad2!$E$2:$E$7</c:f>
              <c:numCache>
                <c:formatCode>General</c:formatCode>
                <c:ptCount val="6"/>
                <c:pt idx="0">
                  <c:v>20</c:v>
                </c:pt>
                <c:pt idx="1">
                  <c:v>12</c:v>
                </c:pt>
                <c:pt idx="2">
                  <c:v>12</c:v>
                </c:pt>
                <c:pt idx="3">
                  <c:v>18</c:v>
                </c:pt>
                <c:pt idx="4">
                  <c:v>18</c:v>
                </c:pt>
                <c:pt idx="5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EF1-4305-AAE1-11A3C128B586}"/>
            </c:ext>
          </c:extLst>
        </c:ser>
        <c:ser>
          <c:idx val="4"/>
          <c:order val="4"/>
          <c:tx>
            <c:strRef>
              <c:f>Blad2!$F$1</c:f>
              <c:strCache>
                <c:ptCount val="1"/>
                <c:pt idx="0">
                  <c:v>Tar helt avstånd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Blad2!$A$2:$A$7</c:f>
              <c:strCache>
                <c:ptCount val="6"/>
                <c:pt idx="0">
                  <c:v>Bra på kartlägga kompetensbrist</c:v>
                </c:pt>
                <c:pt idx="1">
                  <c:v>Jag är säker på kompetensbrist</c:v>
                </c:pt>
                <c:pt idx="2">
                  <c:v>Min org. säker på kompetensbrist</c:v>
                </c:pt>
                <c:pt idx="3">
                  <c:v>Vi kan prioritera bristerna</c:v>
                </c:pt>
                <c:pt idx="4">
                  <c:v>Snabba och flexibla utvecklingsinsatser</c:v>
                </c:pt>
                <c:pt idx="5">
                  <c:v>Utb.systemen samverkar effektivt</c:v>
                </c:pt>
              </c:strCache>
            </c:strRef>
          </c:cat>
          <c:val>
            <c:numRef>
              <c:f>Blad2!$F$2:$F$7</c:f>
              <c:numCache>
                <c:formatCode>General</c:formatCode>
                <c:ptCount val="6"/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EF1-4305-AAE1-11A3C128B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6115712"/>
        <c:axId val="96133888"/>
      </c:barChart>
      <c:catAx>
        <c:axId val="9611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33888"/>
        <c:crosses val="autoZero"/>
        <c:auto val="1"/>
        <c:lblAlgn val="ctr"/>
        <c:lblOffset val="100"/>
        <c:noMultiLvlLbl val="0"/>
      </c:catAx>
      <c:valAx>
        <c:axId val="9613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61157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Bristindex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Pedagogiskt arbete</c:v>
                </c:pt>
                <c:pt idx="1">
                  <c:v>Bygg och anläggning</c:v>
                </c:pt>
                <c:pt idx="2">
                  <c:v>Tekniskt och naturvetenskapligt arbete</c:v>
                </c:pt>
                <c:pt idx="3">
                  <c:v>Hälso- och sjukvård</c:v>
                </c:pt>
                <c:pt idx="4">
                  <c:v>Data/it</c:v>
                </c:pt>
                <c:pt idx="5">
                  <c:v>Installation, drift och underhåll</c:v>
                </c:pt>
                <c:pt idx="6">
                  <c:v>Transport</c:v>
                </c:pt>
                <c:pt idx="7">
                  <c:v>Tillverkningsarbete</c:v>
                </c:pt>
                <c:pt idx="8">
                  <c:v>Naturbruk</c:v>
                </c:pt>
                <c:pt idx="9">
                  <c:v>Socialt arbete</c:v>
                </c:pt>
                <c:pt idx="10">
                  <c:v>Hotell, restaurang och storhushåll</c:v>
                </c:pt>
                <c:pt idx="11">
                  <c:v>Kultur, media och design</c:v>
                </c:pt>
                <c:pt idx="12">
                  <c:v>Service- och säkerhetsarbete</c:v>
                </c:pt>
                <c:pt idx="13">
                  <c:v>Administration, ekonomi och juridik</c:v>
                </c:pt>
                <c:pt idx="14">
                  <c:v>Försäljning, inköp och marknadsföring</c:v>
                </c:pt>
              </c:strCache>
            </c:strRef>
          </c:cat>
          <c:val>
            <c:numRef>
              <c:f>Sheet1!$B$2:$B$16</c:f>
              <c:numCache>
                <c:formatCode>#,##0</c:formatCode>
                <c:ptCount val="15"/>
                <c:pt idx="0">
                  <c:v>4.7238299086350963</c:v>
                </c:pt>
                <c:pt idx="1">
                  <c:v>4.5251802196450539</c:v>
                </c:pt>
                <c:pt idx="2">
                  <c:v>4.5112884122670813</c:v>
                </c:pt>
                <c:pt idx="3">
                  <c:v>4.4162553017999731</c:v>
                </c:pt>
                <c:pt idx="4">
                  <c:v>4.2954819023397759</c:v>
                </c:pt>
                <c:pt idx="5">
                  <c:v>4.1799002004521473</c:v>
                </c:pt>
                <c:pt idx="6">
                  <c:v>3.962778756920879</c:v>
                </c:pt>
                <c:pt idx="7">
                  <c:v>3.770934505162165</c:v>
                </c:pt>
                <c:pt idx="8">
                  <c:v>3.5916713528591355</c:v>
                </c:pt>
                <c:pt idx="9">
                  <c:v>3.5708462146810374</c:v>
                </c:pt>
                <c:pt idx="10">
                  <c:v>3.5267334951740281</c:v>
                </c:pt>
                <c:pt idx="11">
                  <c:v>3.5187948223350247</c:v>
                </c:pt>
                <c:pt idx="12">
                  <c:v>3.4639815519682808</c:v>
                </c:pt>
                <c:pt idx="13">
                  <c:v>3.2442747220700983</c:v>
                </c:pt>
                <c:pt idx="14">
                  <c:v>3.1939926448768956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3E-43D8-8F01-100C64FDBC9C}"/>
            </c:ext>
          </c:extLst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Hösten 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Sheet1!$A$2:$A$16</c:f>
              <c:strCache>
                <c:ptCount val="15"/>
                <c:pt idx="0">
                  <c:v>Pedagogiskt arbete</c:v>
                </c:pt>
                <c:pt idx="1">
                  <c:v>Bygg och anläggning</c:v>
                </c:pt>
                <c:pt idx="2">
                  <c:v>Tekniskt och naturvetenskapligt arbete</c:v>
                </c:pt>
                <c:pt idx="3">
                  <c:v>Hälso- och sjukvård</c:v>
                </c:pt>
                <c:pt idx="4">
                  <c:v>Data/it</c:v>
                </c:pt>
                <c:pt idx="5">
                  <c:v>Installation, drift och underhåll</c:v>
                </c:pt>
                <c:pt idx="6">
                  <c:v>Transport</c:v>
                </c:pt>
                <c:pt idx="7">
                  <c:v>Tillverkningsarbete</c:v>
                </c:pt>
                <c:pt idx="8">
                  <c:v>Naturbruk</c:v>
                </c:pt>
                <c:pt idx="9">
                  <c:v>Socialt arbete</c:v>
                </c:pt>
                <c:pt idx="10">
                  <c:v>Hotell, restaurang och storhushåll</c:v>
                </c:pt>
                <c:pt idx="11">
                  <c:v>Kultur, media och design</c:v>
                </c:pt>
                <c:pt idx="12">
                  <c:v>Service- och säkerhetsarbete</c:v>
                </c:pt>
                <c:pt idx="13">
                  <c:v>Administration, ekonomi och juridik</c:v>
                </c:pt>
                <c:pt idx="14">
                  <c:v>Försäljning, inköp och marknadsföring</c:v>
                </c:pt>
              </c:strCache>
            </c:strRef>
          </c:cat>
          <c:val>
            <c:numRef>
              <c:f>Sheet1!$D$2:$D$16</c:f>
              <c:numCache>
                <c:formatCode>General</c:formatCode>
                <c:ptCount val="15"/>
                <c:pt idx="0">
                  <c:v>4.381096610584958</c:v>
                </c:pt>
                <c:pt idx="1">
                  <c:v>4.4917528958003867</c:v>
                </c:pt>
                <c:pt idx="2">
                  <c:v>4.375331056845476</c:v>
                </c:pt>
                <c:pt idx="3">
                  <c:v>4.4325607457926166</c:v>
                </c:pt>
                <c:pt idx="4">
                  <c:v>4.3591244455747713</c:v>
                </c:pt>
                <c:pt idx="5">
                  <c:v>4.1110746254709882</c:v>
                </c:pt>
                <c:pt idx="6">
                  <c:v>3.7806243775674235</c:v>
                </c:pt>
                <c:pt idx="7">
                  <c:v>4.0587114518882021</c:v>
                </c:pt>
                <c:pt idx="8">
                  <c:v>3.8729350209205027</c:v>
                </c:pt>
                <c:pt idx="9">
                  <c:v>3.5556710923390629</c:v>
                </c:pt>
                <c:pt idx="10">
                  <c:v>3.6130927785902314</c:v>
                </c:pt>
                <c:pt idx="11">
                  <c:v>2.6907013197969545</c:v>
                </c:pt>
                <c:pt idx="12">
                  <c:v>3.1235000380450693</c:v>
                </c:pt>
                <c:pt idx="13">
                  <c:v>3.559713809756694</c:v>
                </c:pt>
                <c:pt idx="14">
                  <c:v>3.1158859260823655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3E-43D8-8F01-100C64FDBC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97697792"/>
        <c:axId val="97699328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Riket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5"/>
                      <c:pt idx="0">
                        <c:v>Pedagogiskt arbete</c:v>
                      </c:pt>
                      <c:pt idx="1">
                        <c:v>Bygg och anläggning</c:v>
                      </c:pt>
                      <c:pt idx="2">
                        <c:v>Tekniskt och naturvetenskapligt arbete</c:v>
                      </c:pt>
                      <c:pt idx="3">
                        <c:v>Hälso- och sjukvård</c:v>
                      </c:pt>
                      <c:pt idx="4">
                        <c:v>Data/it</c:v>
                      </c:pt>
                      <c:pt idx="5">
                        <c:v>Installation, drift och underhåll</c:v>
                      </c:pt>
                      <c:pt idx="6">
                        <c:v>Transport</c:v>
                      </c:pt>
                      <c:pt idx="7">
                        <c:v>Tillverkningsarbete</c:v>
                      </c:pt>
                      <c:pt idx="8">
                        <c:v>Naturbruk</c:v>
                      </c:pt>
                      <c:pt idx="9">
                        <c:v>Socialt arbete</c:v>
                      </c:pt>
                      <c:pt idx="10">
                        <c:v>Hotell, restaurang och storhushåll</c:v>
                      </c:pt>
                      <c:pt idx="11">
                        <c:v>Kultur, media och design</c:v>
                      </c:pt>
                      <c:pt idx="12">
                        <c:v>Service- och säkerhetsarbete</c:v>
                      </c:pt>
                      <c:pt idx="13">
                        <c:v>Administration, ekonomi och juridik</c:v>
                      </c:pt>
                      <c:pt idx="14">
                        <c:v>Försäljning, inköp och marknadsföring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4.5277831337053396</c:v>
                      </c:pt>
                      <c:pt idx="1">
                        <c:v>4.4495918639821559</c:v>
                      </c:pt>
                      <c:pt idx="2">
                        <c:v>4.3999743834581695</c:v>
                      </c:pt>
                      <c:pt idx="3">
                        <c:v>4.338090010687953</c:v>
                      </c:pt>
                      <c:pt idx="4">
                        <c:v>4.5087136605849336</c:v>
                      </c:pt>
                      <c:pt idx="5">
                        <c:v>4.2361721566345958</c:v>
                      </c:pt>
                      <c:pt idx="6">
                        <c:v>3.8089903874780506</c:v>
                      </c:pt>
                      <c:pt idx="7">
                        <c:v>3.8145994491248714</c:v>
                      </c:pt>
                      <c:pt idx="8">
                        <c:v>3.7982418100019748</c:v>
                      </c:pt>
                      <c:pt idx="9">
                        <c:v>3.7334030560596347</c:v>
                      </c:pt>
                      <c:pt idx="10">
                        <c:v>3.865914287193069</c:v>
                      </c:pt>
                      <c:pt idx="11">
                        <c:v>2.2570778721903926</c:v>
                      </c:pt>
                      <c:pt idx="12">
                        <c:v>3.697652081021932</c:v>
                      </c:pt>
                      <c:pt idx="13">
                        <c:v>3.0246897327515057</c:v>
                      </c:pt>
                      <c:pt idx="14">
                        <c:v>3.0126786334468001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233E-43D8-8F01-100C64FDBC9C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697792"/>
        <c:axId val="97699328"/>
        <c:extLst xmlns:c16r2="http://schemas.microsoft.com/office/drawing/2015/06/chart">
          <c:ext xmlns:c15="http://schemas.microsoft.com/office/drawing/2012/chart" uri="{02D57815-91ED-43cb-92C2-25804820EDAC}">
            <c15:filteredLineSeries>
              <c15:ser>
                <c:idx val="4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>
                      <c:ext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5"/>
                      <c:pt idx="0">
                        <c:v>Pedagogiskt arbete</c:v>
                      </c:pt>
                      <c:pt idx="1">
                        <c:v>Bygg och anläggning</c:v>
                      </c:pt>
                      <c:pt idx="2">
                        <c:v>Tekniskt och naturvetenskapligt arbete</c:v>
                      </c:pt>
                      <c:pt idx="3">
                        <c:v>Hälso- och sjukvård</c:v>
                      </c:pt>
                      <c:pt idx="4">
                        <c:v>Data/it</c:v>
                      </c:pt>
                      <c:pt idx="5">
                        <c:v>Installation, drift och underhåll</c:v>
                      </c:pt>
                      <c:pt idx="6">
                        <c:v>Transport</c:v>
                      </c:pt>
                      <c:pt idx="7">
                        <c:v>Tillverkningsarbete</c:v>
                      </c:pt>
                      <c:pt idx="8">
                        <c:v>Naturbruk</c:v>
                      </c:pt>
                      <c:pt idx="9">
                        <c:v>Socialt arbete</c:v>
                      </c:pt>
                      <c:pt idx="10">
                        <c:v>Hotell, restaurang och storhushåll</c:v>
                      </c:pt>
                      <c:pt idx="11">
                        <c:v>Kultur, media och design</c:v>
                      </c:pt>
                      <c:pt idx="12">
                        <c:v>Service- och säkerhetsarbete</c:v>
                      </c:pt>
                      <c:pt idx="13">
                        <c:v>Administration, ekonomi och juridik</c:v>
                      </c:pt>
                      <c:pt idx="14">
                        <c:v>Försäljning, inköp och marknadsföring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Sheet1!$F$2:$F$16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3.3</c:v>
                      </c:pt>
                      <c:pt idx="1">
                        <c:v>3.3</c:v>
                      </c:pt>
                      <c:pt idx="2">
                        <c:v>3.3</c:v>
                      </c:pt>
                      <c:pt idx="3">
                        <c:v>3.3</c:v>
                      </c:pt>
                      <c:pt idx="4">
                        <c:v>3.3</c:v>
                      </c:pt>
                      <c:pt idx="5">
                        <c:v>3.3</c:v>
                      </c:pt>
                      <c:pt idx="6">
                        <c:v>3.3</c:v>
                      </c:pt>
                      <c:pt idx="7">
                        <c:v>3.3</c:v>
                      </c:pt>
                      <c:pt idx="8">
                        <c:v>3.3</c:v>
                      </c:pt>
                      <c:pt idx="9">
                        <c:v>3.3</c:v>
                      </c:pt>
                      <c:pt idx="10">
                        <c:v>3.3</c:v>
                      </c:pt>
                      <c:pt idx="11">
                        <c:v>3.3</c:v>
                      </c:pt>
                      <c:pt idx="12">
                        <c:v>3.3</c:v>
                      </c:pt>
                      <c:pt idx="13">
                        <c:v>3.3</c:v>
                      </c:pt>
                      <c:pt idx="14">
                        <c:v>3.3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3-233E-43D8-8F01-100C64FDBC9C}"/>
                  </c:ext>
                </c:extLst>
              </c15:ser>
            </c15:filteredLineSeries>
            <c15:filteredLineSeries>
              <c15:ser>
                <c:idx val="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ln w="28575" cap="rnd">
                    <a:solidFill>
                      <a:srgbClr val="FF0000"/>
                    </a:solidFill>
                    <a:round/>
                  </a:ln>
                  <a:effectLst/>
                </c:spPr>
                <c:marker>
                  <c:symbol val="none"/>
                </c:marker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Sheet1!$A$2:$A$16</c15:sqref>
                        </c15:formulaRef>
                      </c:ext>
                    </c:extLst>
                    <c:strCache>
                      <c:ptCount val="15"/>
                      <c:pt idx="0">
                        <c:v>Pedagogiskt arbete</c:v>
                      </c:pt>
                      <c:pt idx="1">
                        <c:v>Bygg och anläggning</c:v>
                      </c:pt>
                      <c:pt idx="2">
                        <c:v>Tekniskt och naturvetenskapligt arbete</c:v>
                      </c:pt>
                      <c:pt idx="3">
                        <c:v>Hälso- och sjukvård</c:v>
                      </c:pt>
                      <c:pt idx="4">
                        <c:v>Data/it</c:v>
                      </c:pt>
                      <c:pt idx="5">
                        <c:v>Installation, drift och underhåll</c:v>
                      </c:pt>
                      <c:pt idx="6">
                        <c:v>Transport</c:v>
                      </c:pt>
                      <c:pt idx="7">
                        <c:v>Tillverkningsarbete</c:v>
                      </c:pt>
                      <c:pt idx="8">
                        <c:v>Naturbruk</c:v>
                      </c:pt>
                      <c:pt idx="9">
                        <c:v>Socialt arbete</c:v>
                      </c:pt>
                      <c:pt idx="10">
                        <c:v>Hotell, restaurang och storhushåll</c:v>
                      </c:pt>
                      <c:pt idx="11">
                        <c:v>Kultur, media och design</c:v>
                      </c:pt>
                      <c:pt idx="12">
                        <c:v>Service- och säkerhetsarbete</c:v>
                      </c:pt>
                      <c:pt idx="13">
                        <c:v>Administration, ekonomi och juridik</c:v>
                      </c:pt>
                      <c:pt idx="14">
                        <c:v>Försäljning, inköp och marknadsföring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Sheet1!$E$2:$E$16</c15:sqref>
                        </c15:formulaRef>
                      </c:ext>
                    </c:extLst>
                    <c:numCache>
                      <c:formatCode>General</c:formatCode>
                      <c:ptCount val="15"/>
                      <c:pt idx="0">
                        <c:v>2.9</c:v>
                      </c:pt>
                      <c:pt idx="1">
                        <c:v>2.9</c:v>
                      </c:pt>
                      <c:pt idx="2">
                        <c:v>2.9</c:v>
                      </c:pt>
                      <c:pt idx="3">
                        <c:v>2.9</c:v>
                      </c:pt>
                      <c:pt idx="4">
                        <c:v>2.9</c:v>
                      </c:pt>
                      <c:pt idx="5">
                        <c:v>2.9</c:v>
                      </c:pt>
                      <c:pt idx="6">
                        <c:v>2.9</c:v>
                      </c:pt>
                      <c:pt idx="7">
                        <c:v>2.9</c:v>
                      </c:pt>
                      <c:pt idx="8">
                        <c:v>2.9</c:v>
                      </c:pt>
                      <c:pt idx="9">
                        <c:v>2.9</c:v>
                      </c:pt>
                      <c:pt idx="10">
                        <c:v>2.9</c:v>
                      </c:pt>
                      <c:pt idx="11">
                        <c:v>2.9</c:v>
                      </c:pt>
                      <c:pt idx="12">
                        <c:v>2.9</c:v>
                      </c:pt>
                      <c:pt idx="13">
                        <c:v>2.9</c:v>
                      </c:pt>
                      <c:pt idx="14">
                        <c:v>2.9</c:v>
                      </c:pt>
                    </c:numCache>
                  </c:numRef>
                </c:val>
                <c:smooth val="0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233E-43D8-8F01-100C64FDBC9C}"/>
                  </c:ext>
                </c:extLst>
              </c15:ser>
            </c15:filteredLineSeries>
          </c:ext>
        </c:extLst>
      </c:lineChart>
      <c:catAx>
        <c:axId val="9769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699328"/>
        <c:crosses val="autoZero"/>
        <c:auto val="1"/>
        <c:lblAlgn val="ctr"/>
        <c:lblOffset val="100"/>
        <c:noMultiLvlLbl val="0"/>
      </c:catAx>
      <c:valAx>
        <c:axId val="97699328"/>
        <c:scaling>
          <c:orientation val="minMax"/>
          <c:max val="5"/>
          <c:min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/>
                  <a:t>Bristindex 1-5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69779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v-SE" sz="2000" dirty="0">
                <a:solidFill>
                  <a:srgbClr val="0070C0"/>
                </a:solidFill>
              </a:rPr>
              <a:t>Grad av instämmande i påstående om kompetensförsörjning. Svar vid projektets </a:t>
            </a:r>
            <a:r>
              <a:rPr lang="sv-SE" sz="2000" dirty="0" smtClean="0">
                <a:solidFill>
                  <a:srgbClr val="0070C0"/>
                </a:solidFill>
              </a:rPr>
              <a:t>slut</a:t>
            </a:r>
            <a:r>
              <a:rPr lang="sv-SE" sz="2000" baseline="0" dirty="0" smtClean="0">
                <a:solidFill>
                  <a:srgbClr val="0070C0"/>
                </a:solidFill>
              </a:rPr>
              <a:t> (2017)</a:t>
            </a:r>
            <a:endParaRPr lang="sv-SE" sz="2000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1.5317138333450244E-2"/>
          <c:y val="1.25888322189518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Blad1!$B$87</c:f>
              <c:strCache>
                <c:ptCount val="1"/>
                <c:pt idx="0">
                  <c:v>Instämmer helt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Blad1!$A$88:$A$93</c:f>
              <c:strCache>
                <c:ptCount val="6"/>
                <c:pt idx="0">
                  <c:v>Semaforen bra på kartlägga kompetensbrist</c:v>
                </c:pt>
                <c:pt idx="1">
                  <c:v>Jag är säker på kompetensbrist</c:v>
                </c:pt>
                <c:pt idx="2">
                  <c:v>Min org. säker på kompetensbrist</c:v>
                </c:pt>
                <c:pt idx="3">
                  <c:v>Vi kan prioritera bristerna</c:v>
                </c:pt>
                <c:pt idx="4">
                  <c:v>Snabba och flexibla utvecklingsinsatser</c:v>
                </c:pt>
                <c:pt idx="5">
                  <c:v>Utb.systemen samverkar effektivt</c:v>
                </c:pt>
              </c:strCache>
            </c:strRef>
          </c:cat>
          <c:val>
            <c:numRef>
              <c:f>Blad1!$B$88:$B$93</c:f>
              <c:numCache>
                <c:formatCode>General</c:formatCode>
                <c:ptCount val="6"/>
                <c:pt idx="0">
                  <c:v>50</c:v>
                </c:pt>
                <c:pt idx="1">
                  <c:v>36</c:v>
                </c:pt>
                <c:pt idx="2">
                  <c:v>35</c:v>
                </c:pt>
                <c:pt idx="3">
                  <c:v>8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F50-4809-BEA0-595339C595BC}"/>
            </c:ext>
          </c:extLst>
        </c:ser>
        <c:ser>
          <c:idx val="1"/>
          <c:order val="1"/>
          <c:tx>
            <c:strRef>
              <c:f>Blad1!$C$87</c:f>
              <c:strCache>
                <c:ptCount val="1"/>
                <c:pt idx="0">
                  <c:v>Instämmer delvis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Blad1!$A$88:$A$93</c:f>
              <c:strCache>
                <c:ptCount val="6"/>
                <c:pt idx="0">
                  <c:v>Semaforen bra på kartlägga kompetensbrist</c:v>
                </c:pt>
                <c:pt idx="1">
                  <c:v>Jag är säker på kompetensbrist</c:v>
                </c:pt>
                <c:pt idx="2">
                  <c:v>Min org. säker på kompetensbrist</c:v>
                </c:pt>
                <c:pt idx="3">
                  <c:v>Vi kan prioritera bristerna</c:v>
                </c:pt>
                <c:pt idx="4">
                  <c:v>Snabba och flexibla utvecklingsinsatser</c:v>
                </c:pt>
                <c:pt idx="5">
                  <c:v>Utb.systemen samverkar effektivt</c:v>
                </c:pt>
              </c:strCache>
            </c:strRef>
          </c:cat>
          <c:val>
            <c:numRef>
              <c:f>Blad1!$C$88:$C$93</c:f>
              <c:numCache>
                <c:formatCode>General</c:formatCode>
                <c:ptCount val="6"/>
                <c:pt idx="0">
                  <c:v>18</c:v>
                </c:pt>
                <c:pt idx="1">
                  <c:v>34</c:v>
                </c:pt>
                <c:pt idx="2">
                  <c:v>30</c:v>
                </c:pt>
                <c:pt idx="3">
                  <c:v>40</c:v>
                </c:pt>
                <c:pt idx="4">
                  <c:v>42</c:v>
                </c:pt>
                <c:pt idx="5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F50-4809-BEA0-595339C595BC}"/>
            </c:ext>
          </c:extLst>
        </c:ser>
        <c:ser>
          <c:idx val="2"/>
          <c:order val="2"/>
          <c:tx>
            <c:strRef>
              <c:f>Blad1!$D$87</c:f>
              <c:strCache>
                <c:ptCount val="1"/>
                <c:pt idx="0">
                  <c:v>Varken/eller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Blad1!$A$88:$A$93</c:f>
              <c:strCache>
                <c:ptCount val="6"/>
                <c:pt idx="0">
                  <c:v>Semaforen bra på kartlägga kompetensbrist</c:v>
                </c:pt>
                <c:pt idx="1">
                  <c:v>Jag är säker på kompetensbrist</c:v>
                </c:pt>
                <c:pt idx="2">
                  <c:v>Min org. säker på kompetensbrist</c:v>
                </c:pt>
                <c:pt idx="3">
                  <c:v>Vi kan prioritera bristerna</c:v>
                </c:pt>
                <c:pt idx="4">
                  <c:v>Snabba och flexibla utvecklingsinsatser</c:v>
                </c:pt>
                <c:pt idx="5">
                  <c:v>Utb.systemen samverkar effektivt</c:v>
                </c:pt>
              </c:strCache>
            </c:strRef>
          </c:cat>
          <c:val>
            <c:numRef>
              <c:f>Blad1!$D$88:$D$93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5</c:v>
                </c:pt>
                <c:pt idx="3">
                  <c:v>13</c:v>
                </c:pt>
                <c:pt idx="4">
                  <c:v>11</c:v>
                </c:pt>
                <c:pt idx="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F50-4809-BEA0-595339C595BC}"/>
            </c:ext>
          </c:extLst>
        </c:ser>
        <c:ser>
          <c:idx val="3"/>
          <c:order val="3"/>
          <c:tx>
            <c:strRef>
              <c:f>Blad1!$E$87</c:f>
              <c:strCache>
                <c:ptCount val="1"/>
                <c:pt idx="0">
                  <c:v>Tar delvis avstånd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Blad1!$A$88:$A$93</c:f>
              <c:strCache>
                <c:ptCount val="6"/>
                <c:pt idx="0">
                  <c:v>Semaforen bra på kartlägga kompetensbrist</c:v>
                </c:pt>
                <c:pt idx="1">
                  <c:v>Jag är säker på kompetensbrist</c:v>
                </c:pt>
                <c:pt idx="2">
                  <c:v>Min org. säker på kompetensbrist</c:v>
                </c:pt>
                <c:pt idx="3">
                  <c:v>Vi kan prioritera bristerna</c:v>
                </c:pt>
                <c:pt idx="4">
                  <c:v>Snabba och flexibla utvecklingsinsatser</c:v>
                </c:pt>
                <c:pt idx="5">
                  <c:v>Utb.systemen samverkar effektivt</c:v>
                </c:pt>
              </c:strCache>
            </c:strRef>
          </c:cat>
          <c:val>
            <c:numRef>
              <c:f>Blad1!$E$88:$E$93</c:f>
              <c:numCache>
                <c:formatCode>General</c:formatCode>
                <c:ptCount val="6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8</c:v>
                </c:pt>
                <c:pt idx="5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F50-4809-BEA0-595339C595BC}"/>
            </c:ext>
          </c:extLst>
        </c:ser>
        <c:ser>
          <c:idx val="4"/>
          <c:order val="4"/>
          <c:tx>
            <c:strRef>
              <c:f>Blad1!$F$87</c:f>
              <c:strCache>
                <c:ptCount val="1"/>
                <c:pt idx="0">
                  <c:v>Tar helt avstånd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Blad1!$A$88:$A$93</c:f>
              <c:strCache>
                <c:ptCount val="6"/>
                <c:pt idx="0">
                  <c:v>Semaforen bra på kartlägga kompetensbrist</c:v>
                </c:pt>
                <c:pt idx="1">
                  <c:v>Jag är säker på kompetensbrist</c:v>
                </c:pt>
                <c:pt idx="2">
                  <c:v>Min org. säker på kompetensbrist</c:v>
                </c:pt>
                <c:pt idx="3">
                  <c:v>Vi kan prioritera bristerna</c:v>
                </c:pt>
                <c:pt idx="4">
                  <c:v>Snabba och flexibla utvecklingsinsatser</c:v>
                </c:pt>
                <c:pt idx="5">
                  <c:v>Utb.systemen samverkar effektivt</c:v>
                </c:pt>
              </c:strCache>
            </c:strRef>
          </c:cat>
          <c:val>
            <c:numRef>
              <c:f>Blad1!$F$88:$F$93</c:f>
              <c:numCache>
                <c:formatCode>General</c:formatCode>
                <c:ptCount val="6"/>
                <c:pt idx="3">
                  <c:v>1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F50-4809-BEA0-595339C595BC}"/>
            </c:ext>
          </c:extLst>
        </c:ser>
        <c:ser>
          <c:idx val="5"/>
          <c:order val="5"/>
          <c:tx>
            <c:strRef>
              <c:f>Blad1!$G$87</c:f>
              <c:strCache>
                <c:ptCount val="1"/>
                <c:pt idx="0">
                  <c:v>Vet inte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Blad1!$A$88:$A$93</c:f>
              <c:strCache>
                <c:ptCount val="6"/>
                <c:pt idx="0">
                  <c:v>Semaforen bra på kartlägga kompetensbrist</c:v>
                </c:pt>
                <c:pt idx="1">
                  <c:v>Jag är säker på kompetensbrist</c:v>
                </c:pt>
                <c:pt idx="2">
                  <c:v>Min org. säker på kompetensbrist</c:v>
                </c:pt>
                <c:pt idx="3">
                  <c:v>Vi kan prioritera bristerna</c:v>
                </c:pt>
                <c:pt idx="4">
                  <c:v>Snabba och flexibla utvecklingsinsatser</c:v>
                </c:pt>
                <c:pt idx="5">
                  <c:v>Utb.systemen samverkar effektivt</c:v>
                </c:pt>
              </c:strCache>
            </c:strRef>
          </c:cat>
          <c:val>
            <c:numRef>
              <c:f>Blad1!$G$88:$G$93</c:f>
              <c:numCache>
                <c:formatCode>General</c:formatCode>
                <c:ptCount val="6"/>
                <c:pt idx="0">
                  <c:v>4</c:v>
                </c:pt>
                <c:pt idx="3">
                  <c:v>7</c:v>
                </c:pt>
                <c:pt idx="4">
                  <c:v>6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F50-4809-BEA0-595339C59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7778688"/>
        <c:axId val="97780480"/>
      </c:barChart>
      <c:catAx>
        <c:axId val="9777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780480"/>
        <c:crosses val="autoZero"/>
        <c:auto val="1"/>
        <c:lblAlgn val="ctr"/>
        <c:lblOffset val="100"/>
        <c:noMultiLvlLbl val="0"/>
      </c:catAx>
      <c:valAx>
        <c:axId val="97780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97778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A64B7A-25E0-4151-8262-5FEE31534476}" type="datetimeFigureOut">
              <a:rPr lang="sv-SE" smtClean="0"/>
              <a:t>2019-10-08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5B46F-62F3-48E0-8515-CADD3BDAB17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859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="1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B46F-62F3-48E0-8515-CADD3BDAB170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54454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6106-D4D0-459E-9BD1-B349ABFB07D6}" type="slidenum">
              <a:rPr lang="sv-SE" smtClean="0">
                <a:solidFill>
                  <a:prstClr val="black"/>
                </a:solidFill>
              </a:rPr>
              <a:pPr/>
              <a:t>4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405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6106-D4D0-459E-9BD1-B349ABFB07D6}" type="slidenum">
              <a:rPr lang="sv-SE" smtClean="0">
                <a:solidFill>
                  <a:prstClr val="black"/>
                </a:solidFill>
              </a:rPr>
              <a:pPr/>
              <a:t>6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17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6106-D4D0-459E-9BD1-B349ABFB07D6}" type="slidenum">
              <a:rPr lang="sv-SE" smtClean="0">
                <a:solidFill>
                  <a:prstClr val="black"/>
                </a:solidFill>
              </a:rPr>
              <a:pPr/>
              <a:t>7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14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Bristyrken vi inte pratar om:</a:t>
            </a:r>
          </a:p>
          <a:p>
            <a:r>
              <a:rPr lang="sv-SE" dirty="0" smtClean="0"/>
              <a:t>Vårdbiträde</a:t>
            </a:r>
          </a:p>
          <a:p>
            <a:r>
              <a:rPr lang="sv-SE" dirty="0" smtClean="0"/>
              <a:t>Barnskötare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EC6FA-A1C6-4E8C-9CD5-352459125D42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08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6106-D4D0-459E-9BD1-B349ABFB07D6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976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6106-D4D0-459E-9BD1-B349ABFB07D6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87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86106-D4D0-459E-9BD1-B349ABFB07D6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99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ÄGARSKAP</a:t>
            </a:r>
          </a:p>
          <a:p>
            <a:r>
              <a:rPr lang="sv-SE" dirty="0" smtClean="0"/>
              <a:t>Bilden</a:t>
            </a:r>
            <a:r>
              <a:rPr lang="sv-SE" baseline="0" dirty="0" smtClean="0"/>
              <a:t> med alla logotyper. Gemensamt ansvar. ”Det här är ert fel”</a:t>
            </a:r>
          </a:p>
          <a:p>
            <a:r>
              <a:rPr lang="sv-SE" baseline="0" dirty="0" smtClean="0"/>
              <a:t>LEDARSKAP</a:t>
            </a:r>
          </a:p>
          <a:p>
            <a:r>
              <a:rPr lang="sv-SE" baseline="0" dirty="0" smtClean="0"/>
              <a:t>Uppdrag att samordna. Meningslöst om det beslutas eller betalas – förtjänas. Kunskap. Mervärde. Varumärke för kvalitet.</a:t>
            </a:r>
          </a:p>
          <a:p>
            <a:r>
              <a:rPr lang="sv-SE" baseline="0" dirty="0" smtClean="0"/>
              <a:t>SAMHANDLING</a:t>
            </a:r>
          </a:p>
          <a:p>
            <a:r>
              <a:rPr lang="sv-SE" baseline="0" dirty="0" smtClean="0"/>
              <a:t>Inte skapa nya organisationer. Bättre lägga ner och använda det som finns som kugghjul i en större helhet.</a:t>
            </a:r>
            <a:br>
              <a:rPr lang="sv-SE" baseline="0" dirty="0" smtClean="0"/>
            </a:br>
            <a:r>
              <a:rPr lang="sv-SE" baseline="0" dirty="0" smtClean="0"/>
              <a:t>Att skapa en kartbild som andra kan navigera i.</a:t>
            </a:r>
          </a:p>
          <a:p>
            <a:r>
              <a:rPr lang="sv-SE" baseline="0" dirty="0" smtClean="0"/>
              <a:t>UTFORSKANDE</a:t>
            </a:r>
          </a:p>
          <a:p>
            <a:r>
              <a:rPr lang="sv-SE" baseline="0" dirty="0" smtClean="0"/>
              <a:t>Bristyrken -&gt; Egentligen baserad på kollektiv magkänsla inte rent vetenskapligt. Idén – slå fast det som verkar sant och pröva det. Är det rätt, fungerar det. Är det fel är det någon som säger det. Att pröva sig fram. Ida </a:t>
            </a:r>
            <a:r>
              <a:rPr lang="sv-SE" baseline="0" dirty="0" err="1" smtClean="0"/>
              <a:t>Mörtsell</a:t>
            </a:r>
            <a:endParaRPr lang="sv-SE" baseline="0" dirty="0" smtClean="0"/>
          </a:p>
          <a:p>
            <a:r>
              <a:rPr lang="sv-SE" baseline="0" dirty="0" smtClean="0"/>
              <a:t>Verktyg – </a:t>
            </a:r>
            <a:r>
              <a:rPr lang="sv-SE" baseline="0" dirty="0" err="1" smtClean="0"/>
              <a:t>Menti</a:t>
            </a:r>
            <a:r>
              <a:rPr lang="sv-SE" baseline="0" dirty="0" smtClean="0"/>
              <a:t>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D5B46F-62F3-48E0-8515-CADD3BDAB17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029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1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12" y="3573016"/>
            <a:ext cx="10801351" cy="1440000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4" y="540000"/>
            <a:ext cx="1192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3DA6FA5D-0135-42F2-A306-E966EE2D14C8}" type="datetime1">
              <a:rPr lang="sv-SE" smtClean="0"/>
              <a:t>2019-10-08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A30D-CCA9-427A-8548-3AA16FF0050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2C04-FC08-47E5-B3D3-19A1DE59A30B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0690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A30D-CCA9-427A-8548-3AA16FF0050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2C04-FC08-47E5-B3D3-19A1DE59A30B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57046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lside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A194-4ED2-4776-9E7C-CE407BE95546}" type="datetime1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8687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ÖN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5" y="1989138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5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CC45-EAD9-438E-A17C-DDB1EDA6D8CF}" type="datetime1">
              <a:rPr lang="sv-SE" smtClean="0"/>
              <a:t>2019-10-08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1" y="-658646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50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2" cy="540067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793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40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6C49B938-3AE4-4CC2-B341-789DD135F14D}" type="datetime1">
              <a:rPr lang="sv-SE" smtClean="0"/>
              <a:t>2019-10-08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4" y="421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4" y="205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9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ssida -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0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6C49B938-3AE4-4CC2-B341-789DD135F14D}" type="datetime1">
              <a:rPr lang="sv-SE" smtClean="0"/>
              <a:t>2019-10-08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10020" y="4356000"/>
            <a:ext cx="3945255" cy="180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810020" y="2556000"/>
            <a:ext cx="3945255" cy="16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96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72CEB935-3C9D-4BD3-AE40-88265D7AD2AE}" type="datetime1">
              <a:rPr lang="sv-SE" smtClean="0"/>
              <a:t>2019-10-08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450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72CEB935-3C9D-4BD3-AE40-88265D7AD2AE}" type="datetime1">
              <a:rPr lang="sv-SE" smtClean="0"/>
              <a:t>2019-10-08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357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/>
              <a:t>2019-10-08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9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74015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71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99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/>
              <a:t>2019-10-08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19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92015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71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ändra format på bakgrundstexten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6CF8486D-A3B9-4509-B1C3-217F8C9A8EF2}" type="datetime1">
              <a:rPr lang="sv-SE" smtClean="0"/>
              <a:t>2019-10-08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5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0E3EA194-4ED2-4776-9E7C-CE407BE95546}" type="datetime1">
              <a:rPr lang="sv-SE" smtClean="0"/>
              <a:t>2019-10-08</a:t>
            </a:fld>
            <a:endParaRPr lang="sv-SE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10801349" cy="424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22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Media,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266A0851-13CF-4A9F-8488-ED004F0A00E9}" type="datetime1">
              <a:rPr lang="sv-SE" smtClean="0"/>
              <a:t>2019-10-08</a:t>
            </a:fld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720012" y="1440000"/>
            <a:ext cx="10801351" cy="424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v-SE" smtClean="0"/>
              <a:t>Klicka på ikonen för att lägga till ett medieklipp</a:t>
            </a:r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14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ida 1 - Rubrik, underrubrik, 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sv-SE" dirty="0" smtClean="0"/>
              <a:t>Klicka på ikonen för att lägga till en bild</a:t>
            </a:r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/>
            </a:lvl1pPr>
          </a:lstStyle>
          <a:p>
            <a:r>
              <a:rPr lang="sv-SE" dirty="0" smtClean="0"/>
              <a:t>Klicka på ikonen för att lägga till en bild</a:t>
            </a:r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4" y="540000"/>
            <a:ext cx="1192745" cy="36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3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E08C02D6-C043-4AC9-8E41-79BFB3AF6477}" type="datetime1">
              <a:rPr lang="sv-SE" smtClean="0"/>
              <a:t>2019-10-08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5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4763860" y="3699277"/>
            <a:ext cx="266429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1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1400" b="1" dirty="0"/>
          </a:p>
        </p:txBody>
      </p:sp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569" y="2780928"/>
            <a:ext cx="2272867" cy="6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4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72135D-4C88-4A64-8D40-29CE6762C003}" type="datetimeFigureOut">
              <a:rPr lang="sv-SE" smtClean="0"/>
              <a:t>2019-10-08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6385D9-02C0-47CA-B62B-2B9382E8F3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8233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5" y="540000"/>
            <a:ext cx="1192745" cy="36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59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1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1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5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84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3 - Rubrik, underrubrik, stående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3" y="2060848"/>
            <a:ext cx="5880057" cy="21600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3" y="4320000"/>
            <a:ext cx="5880057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960096" y="0"/>
            <a:ext cx="5243904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5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92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>
              <a:defRPr baseline="0"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61809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641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630" indent="0">
              <a:buFontTx/>
              <a:buNone/>
              <a:defRPr/>
            </a:lvl2pPr>
            <a:lvl3pPr marL="627047" indent="0">
              <a:buFontTx/>
              <a:buNone/>
              <a:defRPr/>
            </a:lvl3pPr>
            <a:lvl4pPr marL="1071536" indent="0">
              <a:buFontTx/>
              <a:buNone/>
              <a:defRPr/>
            </a:lvl4pPr>
            <a:lvl5pPr marL="1436651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6350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311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2 - Rubrik, underrubrik, ståe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3" y="2060848"/>
            <a:ext cx="5880057" cy="21600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3" y="4320000"/>
            <a:ext cx="5880057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960096" y="0"/>
            <a:ext cx="5243904" cy="685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4" y="540000"/>
            <a:ext cx="1192745" cy="36000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9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,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>
              <a:defRPr/>
            </a:lvl1pPr>
            <a:lvl4pPr marL="1168371" indent="-182558">
              <a:defRPr/>
            </a:lvl4pPr>
            <a:lvl5pPr marL="1527136" indent="-184146">
              <a:defRPr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4113304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270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3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60930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864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13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4" y="421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4" y="2052000"/>
            <a:ext cx="3945255" cy="198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0917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, 2 bilder till vänster och punktlist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9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4" y="4356000"/>
            <a:ext cx="3945255" cy="180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20004" y="2556000"/>
            <a:ext cx="3945255" cy="162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0834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42941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2556000"/>
            <a:ext cx="5256000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5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632969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9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74015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71" y="2052000"/>
            <a:ext cx="3476625" cy="3753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2224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19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92015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46071" y="2556000"/>
            <a:ext cx="3476625" cy="3249264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84492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8765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10801349" cy="424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023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sida 2 - Rubrik, underrubrik, ståe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688647" y="2060848"/>
            <a:ext cx="5880057" cy="21600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688647" y="4320000"/>
            <a:ext cx="5880057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243904" cy="6858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04" y="540000"/>
            <a:ext cx="1192745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2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Media,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720012" y="1440000"/>
            <a:ext cx="10801351" cy="424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ett medieklipp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61413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278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9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377"/>
            <a:r>
              <a:rPr lang="sv-SE" sz="2400" b="1" dirty="0" smtClean="0">
                <a:solidFill>
                  <a:prstClr val="black"/>
                </a:solidFill>
              </a:rPr>
              <a:t>regiongavleborg.se </a:t>
            </a:r>
            <a:endParaRPr lang="sv-SE" sz="28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84" y="2852937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325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GRÖN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C4877F55-A354-40FC-8E03-C76C1CC09D77}" type="datetime1">
              <a:rPr lang="sv-SE" sz="1900" smtClean="0">
                <a:solidFill>
                  <a:prstClr val="black"/>
                </a:solidFill>
              </a:rPr>
              <a:pPr defTabSz="914377"/>
              <a:t>2019-10-08</a:t>
            </a:fld>
            <a:endParaRPr lang="sv-SE" sz="190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sv-SE" sz="190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632683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045C13B-CD88-43AB-BEBB-7091F022366D}" type="slidenum">
              <a:rPr lang="sv-SE" sz="1900" smtClean="0">
                <a:solidFill>
                  <a:prstClr val="black"/>
                </a:solidFill>
              </a:rPr>
              <a:pPr defTabSz="914377"/>
              <a:t>‹#›</a:t>
            </a:fld>
            <a:endParaRPr lang="sv-SE" sz="1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6621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RÖN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7059049A-05E7-4FDF-B4BE-1F9F7A3E0EB7}" type="datetime1">
              <a:rPr lang="sv-SE" sz="1900" smtClean="0">
                <a:solidFill>
                  <a:prstClr val="black"/>
                </a:solidFill>
              </a:rPr>
              <a:pPr defTabSz="914377"/>
              <a:t>2019-10-08</a:t>
            </a:fld>
            <a:endParaRPr lang="sv-SE" sz="1900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pPr defTabSz="914377"/>
            <a:endParaRPr lang="sv-SE" sz="190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632683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377"/>
            <a:fld id="{1045C13B-CD88-43AB-BEBB-7091F022366D}" type="slidenum">
              <a:rPr lang="sv-SE" sz="1900" smtClean="0">
                <a:solidFill>
                  <a:prstClr val="black"/>
                </a:solidFill>
              </a:rPr>
              <a:pPr defTabSz="914377"/>
              <a:t>‹#›</a:t>
            </a:fld>
            <a:endParaRPr lang="sv-SE" sz="19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939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50"/>
            <a:ext cx="2743200" cy="365125"/>
          </a:xfrm>
          <a:prstGeom prst="rect">
            <a:avLst/>
          </a:prstGeom>
        </p:spPr>
        <p:txBody>
          <a:bodyPr/>
          <a:lstStyle/>
          <a:p>
            <a:fld id="{266A0851-13CF-4A9F-8488-ED004F0A00E9}" type="datetime1">
              <a:rPr lang="sv-SE" smtClean="0"/>
              <a:t>2019-10-08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6326677"/>
            <a:ext cx="2743200" cy="365125"/>
          </a:xfrm>
          <a:prstGeom prst="rect">
            <a:avLst/>
          </a:prstGeom>
        </p:spPr>
        <p:txBody>
          <a:bodyPr/>
          <a:lstStyle/>
          <a:p>
            <a:fld id="{1045C13B-CD88-43AB-BEBB-7091F02236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699801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ÖN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60" y="2997205"/>
            <a:ext cx="10801351" cy="1613989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60" y="4885509"/>
            <a:ext cx="10801351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E08C02D6-C043-4AC9-8E41-79BFB3AF6477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2" y="-658646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64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7420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6" y="1989139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6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1CBBCC45-EAD9-438E-A17C-DDB1EDA6D8CF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2" y="-658646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64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3" cy="540067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628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C4877F55-A354-40FC-8E03-C76C1CC09D77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07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041BE72C-FC11-4730-B9BA-6B8B0206AD68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ssida - 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>
              <a:defRPr baseline="0"/>
            </a:lvl1pPr>
            <a:lvl4pPr marL="1168400" indent="-182563">
              <a:defRPr/>
            </a:lvl4pPr>
            <a:lvl5pPr marL="1527175" indent="-184150"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C4877F55-A354-40FC-8E03-C76C1CC09D77}" type="datetime1">
              <a:rPr lang="sv-SE" smtClean="0"/>
              <a:t>2019-10-08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4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32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C4DB9A40-51A7-4D96-80C0-8B52CBD092FA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432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32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46DC4D45-CEF1-418D-907B-F71C21454A12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320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6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3DA6FA5D-0135-42F2-A306-E966EE2D14C8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21" y="2997200"/>
            <a:ext cx="5050155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0403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96" y="2997200"/>
            <a:ext cx="6490335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6C49B938-3AE4-4CC2-B341-789DD135F14D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76" y="4562474"/>
            <a:ext cx="3945255" cy="138747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76" y="2997201"/>
            <a:ext cx="3945255" cy="137096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59786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72CEB935-3C9D-4BD3-AE40-88265D7AD2AE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3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383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3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9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19834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6CF8486D-A3B9-4509-B1C3-217F8C9A8EF2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6" y="2000886"/>
            <a:ext cx="5293995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491" y="1989138"/>
            <a:ext cx="5328287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9" y="4053206"/>
            <a:ext cx="5305425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00576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0E3EA194-4ED2-4776-9E7C-CE407BE95546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8" y="2000886"/>
            <a:ext cx="10801349" cy="394906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10756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266A0851-13CF-4A9F-8488-ED004F0A00E9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32" y="1989138"/>
            <a:ext cx="10801351" cy="3960812"/>
          </a:xfrm>
        </p:spPr>
        <p:txBody>
          <a:bodyPr/>
          <a:lstStyle/>
          <a:p>
            <a:r>
              <a:rPr lang="sv-SE" smtClean="0"/>
              <a:t>Klicka på ikonen för att lägga till ett medieklipp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53601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402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nehållssida - Rubrik, underrubrik och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00000"/>
          </a:xfrm>
        </p:spPr>
        <p:txBody>
          <a:bodyPr>
            <a:normAutofit/>
          </a:bodyPr>
          <a:lstStyle>
            <a:lvl1pPr>
              <a:defRPr sz="20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2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504"/>
            <a:ext cx="2743200" cy="365125"/>
          </a:xfrm>
          <a:prstGeom prst="rect">
            <a:avLst/>
          </a:prstGeom>
        </p:spPr>
        <p:txBody>
          <a:bodyPr/>
          <a:lstStyle/>
          <a:p>
            <a:fld id="{121204B1-07DB-4EFC-901F-DFB8A19BA689}" type="datetimeFigureOut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5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C63-DA09-4863-A3A3-0B89D2190B8C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687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ÖN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60" y="2997205"/>
            <a:ext cx="10801351" cy="1613989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60" y="4885509"/>
            <a:ext cx="10801351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E08C02D6-C043-4AC9-8E41-79BFB3AF6477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2" y="-658646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64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83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6" y="1989139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6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1CBBCC45-EAD9-438E-A17C-DDB1EDA6D8CF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2" y="-658646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64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3" cy="540067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9602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C4877F55-A354-40FC-8E03-C76C1CC09D77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2694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041BE72C-FC11-4730-B9BA-6B8B0206AD68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694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32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C4DB9A40-51A7-4D96-80C0-8B52CBD092FA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7776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32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46DC4D45-CEF1-418D-907B-F71C21454A12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6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6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3DA6FA5D-0135-42F2-A306-E966EE2D14C8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21" y="2997200"/>
            <a:ext cx="5050155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9774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96" y="2997200"/>
            <a:ext cx="6490335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6C49B938-3AE4-4CC2-B341-789DD135F14D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76" y="4562474"/>
            <a:ext cx="3945255" cy="138747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76" y="2997201"/>
            <a:ext cx="3945255" cy="137096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1770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72CEB935-3C9D-4BD3-AE40-88265D7AD2AE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3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640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041BE72C-FC11-4730-B9BA-6B8B0206AD68}" type="datetime1">
              <a:rPr lang="sv-SE" smtClean="0"/>
              <a:t>2019-10-08</a:t>
            </a:fld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5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3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9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95534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6CF8486D-A3B9-4509-B1C3-217F8C9A8EF2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6" y="2000886"/>
            <a:ext cx="5293995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491" y="1989138"/>
            <a:ext cx="5328287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9" y="4053206"/>
            <a:ext cx="5305425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64111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0E3EA194-4ED2-4776-9E7C-CE407BE95546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8" y="2000886"/>
            <a:ext cx="10801349" cy="394906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753337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266A0851-13CF-4A9F-8488-ED004F0A00E9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32" y="1989138"/>
            <a:ext cx="10801351" cy="3960812"/>
          </a:xfrm>
        </p:spPr>
        <p:txBody>
          <a:bodyPr/>
          <a:lstStyle/>
          <a:p>
            <a:r>
              <a:rPr lang="sv-SE" smtClean="0"/>
              <a:t>Klicka på ikonen för att lägga till ett medieklipp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43287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3462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504"/>
            <a:ext cx="2743200" cy="365125"/>
          </a:xfrm>
          <a:prstGeom prst="rect">
            <a:avLst/>
          </a:prstGeom>
        </p:spPr>
        <p:txBody>
          <a:bodyPr/>
          <a:lstStyle/>
          <a:p>
            <a:fld id="{121204B1-07DB-4EFC-901F-DFB8A19BA689}" type="datetimeFigureOut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5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C63-DA09-4863-A3A3-0B89D2190B8C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6525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GRÖN - Rubri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60" y="2997205"/>
            <a:ext cx="10801351" cy="1613989"/>
          </a:xfrm>
        </p:spPr>
        <p:txBody>
          <a:bodyPr anchor="b"/>
          <a:lstStyle>
            <a:lvl1pPr algn="l">
              <a:defRPr sz="50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60" y="4885509"/>
            <a:ext cx="10801351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E08C02D6-C043-4AC9-8E41-79BFB3AF6477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2" y="-658646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64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66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Rubrik tex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06756" y="1989139"/>
            <a:ext cx="6117367" cy="2622051"/>
          </a:xfrm>
        </p:spPr>
        <p:txBody>
          <a:bodyPr anchor="b">
            <a:normAutofit/>
          </a:bodyPr>
          <a:lstStyle>
            <a:lvl1pPr algn="l">
              <a:defRPr sz="45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706756" y="4885509"/>
            <a:ext cx="6117367" cy="1064442"/>
          </a:xfrm>
        </p:spPr>
        <p:txBody>
          <a:bodyPr/>
          <a:lstStyle>
            <a:lvl1pPr marL="0" indent="0" algn="l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1CBBCC45-EAD9-438E-A17C-DDB1EDA6D8CF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7488012" y="-658646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753475" y="7187664"/>
            <a:ext cx="2743200" cy="365125"/>
          </a:xfrm>
        </p:spPr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7553913" y="549276"/>
            <a:ext cx="3942763" cy="540067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0905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Punktlista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C4877F55-A354-40FC-8E03-C76C1CC09D77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8709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041BE72C-FC11-4730-B9BA-6B8B0206AD68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88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ext 1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0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274637" indent="0">
              <a:buFontTx/>
              <a:buNone/>
              <a:defRPr sz="1800"/>
            </a:lvl2pPr>
            <a:lvl3pPr marL="627062" indent="0">
              <a:buFontTx/>
              <a:buNone/>
              <a:defRPr sz="1600"/>
            </a:lvl3pPr>
            <a:lvl4pPr marL="1071562" indent="0">
              <a:buFontTx/>
              <a:buNone/>
              <a:defRPr sz="1400"/>
            </a:lvl4pPr>
            <a:lvl5pPr marL="1436687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041BE72C-FC11-4730-B9BA-6B8B0206AD68}" type="datetime1">
              <a:rPr lang="sv-SE" smtClean="0"/>
              <a:t>2019-10-08</a:t>
            </a:fld>
            <a:endParaRPr lang="sv-SE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4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32" y="2997200"/>
            <a:ext cx="10801351" cy="2952750"/>
          </a:xfrm>
        </p:spPr>
        <p:txBody>
          <a:bodyPr numCol="2" spcCol="36000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C4DB9A40-51A7-4D96-80C0-8B52CBD092FA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5553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ÖN - Text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32" y="2997200"/>
            <a:ext cx="10801351" cy="2952750"/>
          </a:xfrm>
        </p:spPr>
        <p:txBody>
          <a:bodyPr numCol="2" spcCol="288000"/>
          <a:lstStyle>
            <a:lvl1pPr marL="0" indent="0">
              <a:buFontTx/>
              <a:buNone/>
              <a:defRPr/>
            </a:lvl1pPr>
            <a:lvl2pPr marL="274637" indent="0">
              <a:buFontTx/>
              <a:buNone/>
              <a:defRPr/>
            </a:lvl2pPr>
            <a:lvl3pPr marL="627062" indent="0">
              <a:buFontTx/>
              <a:buNone/>
              <a:defRPr/>
            </a:lvl3pPr>
            <a:lvl4pPr marL="1071562" indent="0">
              <a:buFontTx/>
              <a:buNone/>
              <a:defRPr/>
            </a:lvl4pPr>
            <a:lvl5pPr marL="1436687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46DC4D45-CEF1-418D-907B-F71C21454A12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2791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Punktlista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6" y="2997200"/>
            <a:ext cx="5400676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3DA6FA5D-0135-42F2-A306-E966EE2D14C8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446521" y="2997200"/>
            <a:ext cx="5050155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66315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2 bilder och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017796" y="2997200"/>
            <a:ext cx="6490335" cy="295275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6C49B938-3AE4-4CC2-B341-789DD135F14D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76" y="4562474"/>
            <a:ext cx="3945255" cy="1387476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706776" y="2997201"/>
            <a:ext cx="3945255" cy="1370965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18848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72CEB935-3C9D-4BD3-AE40-88265D7AD2AE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95061" y="2997200"/>
            <a:ext cx="5313043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5" y="2997200"/>
            <a:ext cx="5309235" cy="2952750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483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436913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8020095" y="2997200"/>
            <a:ext cx="3476625" cy="295275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018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4 bilder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6CF8486D-A3B9-4509-B1C3-217F8C9A8EF2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06756" y="2000886"/>
            <a:ext cx="5293995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68491" y="1989138"/>
            <a:ext cx="5328287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06759" y="4053206"/>
            <a:ext cx="5305425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79819" y="4041458"/>
            <a:ext cx="5316856" cy="189674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99563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Stor bild inge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0E3EA194-4ED2-4776-9E7C-CE407BE95546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95328" y="2000886"/>
            <a:ext cx="10801349" cy="3949064"/>
          </a:xfrm>
        </p:spPr>
        <p:txBody>
          <a:bodyPr/>
          <a:lstStyle/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67352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266A0851-13CF-4A9F-8488-ED004F0A00E9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quarter" idx="13"/>
          </p:nvPr>
        </p:nvSpPr>
        <p:spPr>
          <a:xfrm>
            <a:off x="695332" y="1989138"/>
            <a:ext cx="10801351" cy="3960812"/>
          </a:xfrm>
        </p:spPr>
        <p:txBody>
          <a:bodyPr/>
          <a:lstStyle/>
          <a:p>
            <a:r>
              <a:rPr lang="sv-SE" smtClean="0"/>
              <a:t>Klicka på ikonen för att lägga till ett medieklipp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7111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 - Bara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7059049A-05E7-4FDF-B4BE-1F9F7A3E0EB7}" type="datetime1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792688" y="556354"/>
            <a:ext cx="4703989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3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ehållssida - Rubrik, punktlista 1-spal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>
              <a:defRPr/>
            </a:lvl1pPr>
            <a:lvl4pPr marL="1168400" indent="-182563">
              <a:defRPr/>
            </a:lvl4pPr>
            <a:lvl5pPr marL="1527175" indent="-184150">
              <a:defRPr/>
            </a:lvl5pPr>
          </a:lstStyle>
          <a:p>
            <a:pPr lvl="0"/>
            <a:r>
              <a:rPr lang="sv-SE" dirty="0" smtClean="0"/>
              <a:t>Klicka här för att lägga till text på nivå 1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461320" y="7187664"/>
            <a:ext cx="2743200" cy="365125"/>
          </a:xfrm>
          <a:prstGeom prst="rect">
            <a:avLst/>
          </a:prstGeom>
        </p:spPr>
        <p:txBody>
          <a:bodyPr/>
          <a:lstStyle/>
          <a:p>
            <a:fld id="{3DA6FA5D-0135-42F2-A306-E966EE2D14C8}" type="datetime1">
              <a:rPr lang="sv-SE" smtClean="0"/>
              <a:t>2019-10-08</a:t>
            </a:fld>
            <a:endParaRPr lang="sv-SE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264000" y="2052000"/>
            <a:ext cx="5256000" cy="375326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sv-SE" dirty="0" smtClean="0"/>
              <a:t>Klicka på ikonen för att lägga till en bild</a:t>
            </a:r>
            <a:endParaRPr lang="sv-SE" dirty="0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89275"/>
            <a:ext cx="6912768" cy="13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97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504"/>
            <a:ext cx="2743200" cy="365125"/>
          </a:xfrm>
          <a:prstGeom prst="rect">
            <a:avLst/>
          </a:prstGeom>
        </p:spPr>
        <p:txBody>
          <a:bodyPr/>
          <a:lstStyle/>
          <a:p>
            <a:fld id="{121204B1-07DB-4EFC-901F-DFB8A19BA689}" type="datetimeFigureOut">
              <a:rPr lang="sv-SE" smtClean="0">
                <a:solidFill>
                  <a:prstClr val="black"/>
                </a:solidFill>
              </a:rPr>
              <a:pPr/>
              <a:t>2019-10-08</a:t>
            </a:fld>
            <a:endParaRPr lang="sv-SE">
              <a:solidFill>
                <a:prstClr val="black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50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prstClr val="black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87C63-DA09-4863-A3A3-0B89D2190B8C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72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A30D-CCA9-427A-8548-3AA16FF0050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2C04-FC08-47E5-B3D3-19A1DE59A30B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710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A30D-CCA9-427A-8548-3AA16FF0050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2C04-FC08-47E5-B3D3-19A1DE59A30B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1683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A30D-CCA9-427A-8548-3AA16FF0050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2C04-FC08-47E5-B3D3-19A1DE59A30B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340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A30D-CCA9-427A-8548-3AA16FF0050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2C04-FC08-47E5-B3D3-19A1DE59A30B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14136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A30D-CCA9-427A-8548-3AA16FF0050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2C04-FC08-47E5-B3D3-19A1DE59A30B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261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A30D-CCA9-427A-8548-3AA16FF0050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2C04-FC08-47E5-B3D3-19A1DE59A30B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A30D-CCA9-427A-8548-3AA16FF0050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2C04-FC08-47E5-B3D3-19A1DE59A30B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6400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A30D-CCA9-427A-8548-3AA16FF0050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2C04-FC08-47E5-B3D3-19A1DE59A30B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3870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CA30D-CCA9-427A-8548-3AA16FF0050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A2C04-FC08-47E5-B3D3-19A1DE59A30B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88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63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26" r:id="rId2"/>
    <p:sldLayoutId id="2147483664" r:id="rId3"/>
    <p:sldLayoutId id="2147483758" r:id="rId4"/>
    <p:sldLayoutId id="2147483734" r:id="rId5"/>
    <p:sldLayoutId id="2147483727" r:id="rId6"/>
    <p:sldLayoutId id="2147483666" r:id="rId7"/>
    <p:sldLayoutId id="2147483728" r:id="rId8"/>
    <p:sldLayoutId id="2147483669" r:id="rId9"/>
    <p:sldLayoutId id="2147483729" r:id="rId10"/>
    <p:sldLayoutId id="2147483670" r:id="rId11"/>
    <p:sldLayoutId id="2147483730" r:id="rId12"/>
    <p:sldLayoutId id="2147483671" r:id="rId13"/>
    <p:sldLayoutId id="2147483731" r:id="rId14"/>
    <p:sldLayoutId id="2147483672" r:id="rId15"/>
    <p:sldLayoutId id="2147483732" r:id="rId16"/>
    <p:sldLayoutId id="2147483673" r:id="rId17"/>
    <p:sldLayoutId id="2147483674" r:id="rId18"/>
    <p:sldLayoutId id="2147483675" r:id="rId19"/>
    <p:sldLayoutId id="2147483733" r:id="rId20"/>
    <p:sldLayoutId id="2147483735" r:id="rId21"/>
    <p:sldLayoutId id="2147484028" r:id="rId2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732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12" r:id="rId15"/>
    <p:sldLayoutId id="2147483813" r:id="rId16"/>
    <p:sldLayoutId id="2147483814" r:id="rId17"/>
    <p:sldLayoutId id="2147483815" r:id="rId18"/>
    <p:sldLayoutId id="2147483816" r:id="rId19"/>
    <p:sldLayoutId id="2147483817" r:id="rId20"/>
    <p:sldLayoutId id="2147483818" r:id="rId21"/>
    <p:sldLayoutId id="2147483821" r:id="rId22"/>
    <p:sldLayoutId id="2147484027" r:id="rId2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6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2"/>
            <a:ext cx="1980000" cy="597614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695336" y="6281578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</a:rPr>
              <a:t>regiongavleborg.se 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0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6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2"/>
            <a:ext cx="1980000" cy="597614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695336" y="6281578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</a:rPr>
              <a:t>regiongavleborg.se 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5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06755" y="1992312"/>
            <a:ext cx="10801348" cy="7850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06756" y="2997200"/>
            <a:ext cx="10801349" cy="2952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53475" y="6326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1045C13B-CD88-43AB-BEBB-7091F022366D}" type="slidenum">
              <a:rPr lang="sv-SE" smtClean="0">
                <a:solidFill>
                  <a:prstClr val="black"/>
                </a:solidFill>
              </a:rPr>
              <a:pPr/>
              <a:t>‹#›</a:t>
            </a:fld>
            <a:endParaRPr lang="sv-SE" dirty="0">
              <a:solidFill>
                <a:prstClr val="black"/>
              </a:solidFill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7" y="556002"/>
            <a:ext cx="1980000" cy="597614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695336" y="6281578"/>
            <a:ext cx="2391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prstClr val="black"/>
                </a:solidFill>
              </a:rPr>
              <a:t>regiongavleborg.se </a:t>
            </a:r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168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1698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25" indent="-182563" algn="l" defTabSz="914400" rtl="0" eaLnBrk="1" latinLnBrk="0" hangingPunct="1">
        <a:lnSpc>
          <a:spcPts val="288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125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182563" algn="l" defTabSz="914400" rtl="0" eaLnBrk="1" latinLnBrk="0" hangingPunct="1">
        <a:lnSpc>
          <a:spcPts val="2600"/>
        </a:lnSpc>
        <a:spcBef>
          <a:spcPts val="500"/>
        </a:spcBef>
        <a:buFont typeface="Arial" panose="020B0604020202020204" pitchFamily="34" charset="0"/>
        <a:buChar char="•"/>
        <a:defRPr sz="20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CA30D-CCA9-427A-8548-3AA16FF00509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2019-10-08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A2C04-FC08-47E5-B3D3-19A1DE59A30B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00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5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egiongavleborg.se/semaforen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jpeg"/><Relationship Id="rId3" Type="http://schemas.openxmlformats.org/officeDocument/2006/relationships/image" Target="../media/image9.jpg"/><Relationship Id="rId7" Type="http://schemas.openxmlformats.org/officeDocument/2006/relationships/image" Target="../media/image33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36.png"/><Relationship Id="rId5" Type="http://schemas.openxmlformats.org/officeDocument/2006/relationships/image" Target="../media/image11.jp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regiongavleborg.se/semaforen" TargetMode="External"/><Relationship Id="rId1" Type="http://schemas.openxmlformats.org/officeDocument/2006/relationships/slideLayout" Target="../slideLayouts/slideLayout103.xml"/><Relationship Id="rId6" Type="http://schemas.openxmlformats.org/officeDocument/2006/relationships/image" Target="../media/image20.jpg"/><Relationship Id="rId5" Type="http://schemas.openxmlformats.org/officeDocument/2006/relationships/image" Target="../media/image7.jpg"/><Relationship Id="rId4" Type="http://schemas.openxmlformats.org/officeDocument/2006/relationships/hyperlink" Target="http://www.regiongavleborg.se/valideringgavleb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7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22.emf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2639616" y="1988840"/>
            <a:ext cx="492795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b="1" dirty="0" smtClean="0"/>
              <a:t>Om Semaforen</a:t>
            </a:r>
          </a:p>
          <a:p>
            <a:endParaRPr lang="sv-SE" sz="3200" b="1" dirty="0" smtClean="0"/>
          </a:p>
          <a:p>
            <a:endParaRPr lang="sv-SE" sz="2800" dirty="0"/>
          </a:p>
          <a:p>
            <a:r>
              <a:rPr lang="sv-SE" sz="2800" dirty="0" smtClean="0">
                <a:solidFill>
                  <a:srgbClr val="0070C0"/>
                </a:solidFill>
              </a:rPr>
              <a:t>Fredagen den </a:t>
            </a:r>
            <a:r>
              <a:rPr lang="sv-SE" sz="2800" dirty="0">
                <a:solidFill>
                  <a:srgbClr val="0070C0"/>
                </a:solidFill>
              </a:rPr>
              <a:t>4</a:t>
            </a:r>
            <a:r>
              <a:rPr lang="sv-SE" sz="2800" dirty="0" smtClean="0">
                <a:solidFill>
                  <a:srgbClr val="0070C0"/>
                </a:solidFill>
              </a:rPr>
              <a:t> oktober 2019</a:t>
            </a:r>
            <a:endParaRPr lang="sv-SE" sz="2800" dirty="0">
              <a:solidFill>
                <a:srgbClr val="0070C0"/>
              </a:solidFill>
            </a:endParaRPr>
          </a:p>
        </p:txBody>
      </p:sp>
      <p:sp>
        <p:nvSpPr>
          <p:cNvPr id="3" name="textruta 2"/>
          <p:cNvSpPr txBox="1"/>
          <p:nvPr/>
        </p:nvSpPr>
        <p:spPr>
          <a:xfrm>
            <a:off x="2639616" y="4365104"/>
            <a:ext cx="43556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Thomas Lundberg – Kompetensstrateg</a:t>
            </a:r>
          </a:p>
          <a:p>
            <a:r>
              <a:rPr lang="sv-SE" dirty="0">
                <a:solidFill>
                  <a:srgbClr val="0070C0"/>
                </a:solidFill>
              </a:rPr>
              <a:t>t</a:t>
            </a:r>
            <a:r>
              <a:rPr lang="sv-SE" dirty="0" smtClean="0">
                <a:solidFill>
                  <a:srgbClr val="0070C0"/>
                </a:solidFill>
              </a:rPr>
              <a:t>homas.c.lundberg@regiongavleborg.se</a:t>
            </a:r>
            <a:endParaRPr lang="sv-SE" dirty="0">
              <a:solidFill>
                <a:srgbClr val="0070C0"/>
              </a:solidFill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97" y="2319101"/>
            <a:ext cx="1375838" cy="2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7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590;p91"/>
          <p:cNvSpPr txBox="1"/>
          <p:nvPr/>
        </p:nvSpPr>
        <p:spPr>
          <a:xfrm>
            <a:off x="6102287" y="196081"/>
            <a:ext cx="5563500" cy="645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0" i="0" u="none" strike="noStrike" cap="none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Beviljade YH i region Gävleborg 2018</a:t>
            </a:r>
            <a:endParaRPr sz="2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591;p91"/>
          <p:cNvSpPr txBox="1"/>
          <p:nvPr/>
        </p:nvSpPr>
        <p:spPr>
          <a:xfrm>
            <a:off x="695400" y="2861828"/>
            <a:ext cx="2598900" cy="19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sv-SE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Konstruktör – Verktygsmakare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sv-SE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VVS-ingenjör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sv-SE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Byggarbetsledare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sv-SE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Transportledare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sv-SE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Elingenjör</a:t>
            </a:r>
            <a:endParaRPr sz="13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sv-SE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Undersköterska – specialiserad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sv-SE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Automationstekniker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sv-SE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Maskintekniker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lang="sv-SE" sz="13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Teletekniker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592;p91"/>
          <p:cNvSpPr txBox="1"/>
          <p:nvPr/>
        </p:nvSpPr>
        <p:spPr>
          <a:xfrm>
            <a:off x="656607" y="2236648"/>
            <a:ext cx="2415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2796C4"/>
                </a:solidFill>
                <a:latin typeface="Arial"/>
                <a:ea typeface="Arial"/>
                <a:cs typeface="Arial"/>
                <a:sym typeface="Arial"/>
              </a:rPr>
              <a:t>Strategiska behov på </a:t>
            </a:r>
            <a:br>
              <a:rPr lang="sv-SE" sz="1400" b="0" i="0" u="none" strike="noStrike" cap="none">
                <a:solidFill>
                  <a:srgbClr val="2796C4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sv-SE" sz="1400" b="0" i="0" u="none" strike="noStrike" cap="none">
                <a:solidFill>
                  <a:srgbClr val="2796C4"/>
                </a:solidFill>
                <a:latin typeface="Arial"/>
                <a:ea typeface="Arial"/>
                <a:cs typeface="Arial"/>
                <a:sym typeface="Arial"/>
              </a:rPr>
              <a:t>YH-nivå 2017</a:t>
            </a:r>
            <a:endParaRPr sz="1400" b="0" i="0" u="none" strike="noStrike" cap="none">
              <a:solidFill>
                <a:srgbClr val="2796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" name="Google Shape;593;p91"/>
          <p:cNvCxnSpPr/>
          <p:nvPr/>
        </p:nvCxnSpPr>
        <p:spPr>
          <a:xfrm rot="10800000" flipH="1">
            <a:off x="1919536" y="2997040"/>
            <a:ext cx="4125600" cy="792000"/>
          </a:xfrm>
          <a:prstGeom prst="straightConnector1">
            <a:avLst/>
          </a:prstGeom>
          <a:noFill/>
          <a:ln w="19050" cap="flat" cmpd="sng">
            <a:solidFill>
              <a:srgbClr val="65BC2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7" name="Google Shape;594;p91"/>
          <p:cNvCxnSpPr/>
          <p:nvPr/>
        </p:nvCxnSpPr>
        <p:spPr>
          <a:xfrm rot="10800000" flipH="1">
            <a:off x="1919536" y="2270676"/>
            <a:ext cx="4125600" cy="942300"/>
          </a:xfrm>
          <a:prstGeom prst="straightConnector1">
            <a:avLst/>
          </a:prstGeom>
          <a:noFill/>
          <a:ln w="19050" cap="flat" cmpd="sng">
            <a:solidFill>
              <a:srgbClr val="65BC2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8" name="Google Shape;595;p91"/>
          <p:cNvCxnSpPr/>
          <p:nvPr/>
        </p:nvCxnSpPr>
        <p:spPr>
          <a:xfrm rot="10800000" flipH="1">
            <a:off x="2584681" y="3951777"/>
            <a:ext cx="3460500" cy="300300"/>
          </a:xfrm>
          <a:prstGeom prst="straightConnector1">
            <a:avLst/>
          </a:prstGeom>
          <a:noFill/>
          <a:ln w="19050" cap="flat" cmpd="sng">
            <a:solidFill>
              <a:srgbClr val="65BC2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9" name="Google Shape;596;p91"/>
          <p:cNvCxnSpPr/>
          <p:nvPr/>
        </p:nvCxnSpPr>
        <p:spPr>
          <a:xfrm rot="10800000" flipH="1">
            <a:off x="1919536" y="1988976"/>
            <a:ext cx="4125600" cy="1224000"/>
          </a:xfrm>
          <a:prstGeom prst="straightConnector1">
            <a:avLst/>
          </a:prstGeom>
          <a:noFill/>
          <a:ln w="19050" cap="flat" cmpd="sng">
            <a:solidFill>
              <a:srgbClr val="65BC2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0" name="Google Shape;597;p91"/>
          <p:cNvCxnSpPr/>
          <p:nvPr/>
        </p:nvCxnSpPr>
        <p:spPr>
          <a:xfrm rot="10800000" flipH="1">
            <a:off x="2203796" y="2781016"/>
            <a:ext cx="3841200" cy="792000"/>
          </a:xfrm>
          <a:prstGeom prst="straightConnector1">
            <a:avLst/>
          </a:prstGeom>
          <a:noFill/>
          <a:ln w="19050" cap="flat" cmpd="sng">
            <a:solidFill>
              <a:srgbClr val="65BC2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1" name="Google Shape;598;p91"/>
          <p:cNvCxnSpPr/>
          <p:nvPr/>
        </p:nvCxnSpPr>
        <p:spPr>
          <a:xfrm rot="10800000" flipH="1">
            <a:off x="2063552" y="4149112"/>
            <a:ext cx="3981600" cy="288000"/>
          </a:xfrm>
          <a:prstGeom prst="straightConnector1">
            <a:avLst/>
          </a:prstGeom>
          <a:noFill/>
          <a:ln w="19050" cap="flat" cmpd="sng">
            <a:solidFill>
              <a:srgbClr val="65BC2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2" name="Google Shape;599;p91"/>
          <p:cNvCxnSpPr/>
          <p:nvPr/>
        </p:nvCxnSpPr>
        <p:spPr>
          <a:xfrm>
            <a:off x="1700803" y="4683752"/>
            <a:ext cx="4344300" cy="434700"/>
          </a:xfrm>
          <a:prstGeom prst="straightConnector1">
            <a:avLst/>
          </a:prstGeom>
          <a:noFill/>
          <a:ln w="19050" cap="flat" cmpd="sng">
            <a:solidFill>
              <a:srgbClr val="65BC2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3" name="Google Shape;600;p91"/>
          <p:cNvCxnSpPr/>
          <p:nvPr/>
        </p:nvCxnSpPr>
        <p:spPr>
          <a:xfrm>
            <a:off x="1700803" y="4683752"/>
            <a:ext cx="4344300" cy="869700"/>
          </a:xfrm>
          <a:prstGeom prst="straightConnector1">
            <a:avLst/>
          </a:prstGeom>
          <a:noFill/>
          <a:ln w="19050" cap="flat" cmpd="sng">
            <a:solidFill>
              <a:srgbClr val="65BC23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44" name="Google Shape;601;p91"/>
          <p:cNvCxnSpPr/>
          <p:nvPr/>
        </p:nvCxnSpPr>
        <p:spPr>
          <a:xfrm rot="10800000" flipH="1">
            <a:off x="2203796" y="2492494"/>
            <a:ext cx="3841200" cy="872700"/>
          </a:xfrm>
          <a:prstGeom prst="straightConnector1">
            <a:avLst/>
          </a:prstGeom>
          <a:noFill/>
          <a:ln w="19050" cap="flat" cmpd="sng">
            <a:solidFill>
              <a:srgbClr val="65BC23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5" name="Google Shape;602;p91"/>
          <p:cNvSpPr txBox="1"/>
          <p:nvPr/>
        </p:nvSpPr>
        <p:spPr>
          <a:xfrm>
            <a:off x="6102287" y="842045"/>
            <a:ext cx="5041500" cy="55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Affärsinriktad Redovisningsekonom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Medicinsk sekreterare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Tandsköterska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Avancerad GIS-användare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VVS Ingenjör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VA- projektör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Byggproduktionsledare SAT2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Logistiker, arbetsledning, flerpartslogistik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Drifttekniker kraft &amp; värme/process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Bredbandstekniker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Fastighetsingenjör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Kvalificerad verkstadstekniker – Blått Certifikat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Kvalificerad automationstekniker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Servicetekniker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Studiehandledare på modersmål med IKT-kompetens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Integrationspedagog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Behandlingspedagog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Optotekniker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Systemingenjör - Linux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- säkerhetstekniker - Etisk Hackare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sv-SE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Lönekonsult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603;p91"/>
          <p:cNvSpPr txBox="1"/>
          <p:nvPr/>
        </p:nvSpPr>
        <p:spPr>
          <a:xfrm>
            <a:off x="695400" y="1556792"/>
            <a:ext cx="341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Exempel resultat Semaforen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604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883" y="435744"/>
            <a:ext cx="1602967" cy="48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424" y="5813953"/>
            <a:ext cx="1512167" cy="4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10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462" y="2348880"/>
            <a:ext cx="4791075" cy="2600325"/>
          </a:xfrm>
          <a:prstGeom prst="rect">
            <a:avLst/>
          </a:prstGeom>
        </p:spPr>
      </p:pic>
      <p:sp>
        <p:nvSpPr>
          <p:cNvPr id="46" name="Google Shape;603;p91"/>
          <p:cNvSpPr txBox="1"/>
          <p:nvPr/>
        </p:nvSpPr>
        <p:spPr>
          <a:xfrm>
            <a:off x="695400" y="1556792"/>
            <a:ext cx="341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sv-SE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Exempel resultat Semaforen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" name="Google Shape;604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883" y="435744"/>
            <a:ext cx="1602967" cy="48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24" y="5813953"/>
            <a:ext cx="1512167" cy="431676"/>
          </a:xfrm>
          <a:prstGeom prst="rect">
            <a:avLst/>
          </a:prstGeom>
        </p:spPr>
      </p:pic>
      <p:grpSp>
        <p:nvGrpSpPr>
          <p:cNvPr id="6" name="Grupp 5"/>
          <p:cNvGrpSpPr/>
          <p:nvPr/>
        </p:nvGrpSpPr>
        <p:grpSpPr>
          <a:xfrm>
            <a:off x="4396683" y="3730405"/>
            <a:ext cx="3874174" cy="889223"/>
            <a:chOff x="6312024" y="3740030"/>
            <a:chExt cx="3874174" cy="889223"/>
          </a:xfrm>
        </p:grpSpPr>
        <p:sp>
          <p:nvSpPr>
            <p:cNvPr id="3" name="Rektangel 2"/>
            <p:cNvSpPr/>
            <p:nvPr/>
          </p:nvSpPr>
          <p:spPr>
            <a:xfrm>
              <a:off x="8104252" y="3740030"/>
              <a:ext cx="2081946" cy="8892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5" name="Rak koppling 4"/>
            <p:cNvCxnSpPr/>
            <p:nvPr/>
          </p:nvCxnSpPr>
          <p:spPr>
            <a:xfrm>
              <a:off x="6312024" y="4005064"/>
              <a:ext cx="3874174" cy="0"/>
            </a:xfrm>
            <a:prstGeom prst="line">
              <a:avLst/>
            </a:prstGeom>
            <a:ln w="19050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ruta 8">
            <a:hlinkClick r:id="rId6"/>
          </p:cNvPr>
          <p:cNvSpPr txBox="1"/>
          <p:nvPr/>
        </p:nvSpPr>
        <p:spPr>
          <a:xfrm>
            <a:off x="4583832" y="2314194"/>
            <a:ext cx="5084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rgbClr val="0070C0"/>
                </a:solidFill>
              </a:rPr>
              <a:t>www.regiongavleborg.se/semaforen</a:t>
            </a:r>
            <a:endParaRPr lang="sv-S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21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1344" y="1844824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Cirka 100 svar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031484"/>
              </p:ext>
            </p:extLst>
          </p:nvPr>
        </p:nvGraphicFramePr>
        <p:xfrm>
          <a:off x="2428577" y="476672"/>
          <a:ext cx="9294556" cy="605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5813953"/>
            <a:ext cx="1512167" cy="431676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5" y="332656"/>
            <a:ext cx="1143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43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3791744" y="2132856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sv-SE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Ägarskap</a:t>
            </a:r>
          </a:p>
          <a:p>
            <a:pPr>
              <a:spcAft>
                <a:spcPts val="0"/>
              </a:spcAft>
            </a:pPr>
            <a:r>
              <a:rPr lang="sv-SE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Ledarskap</a:t>
            </a:r>
          </a:p>
          <a:p>
            <a:pPr>
              <a:spcAft>
                <a:spcPts val="0"/>
              </a:spcAft>
            </a:pPr>
            <a:r>
              <a:rPr lang="sv-SE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Samhandling</a:t>
            </a:r>
          </a:p>
          <a:p>
            <a:pPr>
              <a:spcAft>
                <a:spcPts val="0"/>
              </a:spcAft>
            </a:pPr>
            <a:r>
              <a:rPr lang="sv-SE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Utforskande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3791744" y="476672"/>
            <a:ext cx="566212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>
                <a:solidFill>
                  <a:srgbClr val="0070C0"/>
                </a:solidFill>
              </a:rPr>
              <a:t>Fyra framgångsfaktorer/</a:t>
            </a:r>
            <a:br>
              <a:rPr lang="sv-SE" sz="4000" dirty="0" smtClean="0">
                <a:solidFill>
                  <a:srgbClr val="0070C0"/>
                </a:solidFill>
              </a:rPr>
            </a:br>
            <a:r>
              <a:rPr lang="sv-SE" sz="4000" dirty="0" smtClean="0">
                <a:solidFill>
                  <a:srgbClr val="0070C0"/>
                </a:solidFill>
              </a:rPr>
              <a:t>frågeställningar</a:t>
            </a:r>
            <a:endParaRPr lang="sv-SE" sz="4000" dirty="0">
              <a:solidFill>
                <a:srgbClr val="0070C0"/>
              </a:solidFill>
            </a:endParaRPr>
          </a:p>
        </p:txBody>
      </p:sp>
      <p:grpSp>
        <p:nvGrpSpPr>
          <p:cNvPr id="3" name="Grupp 2"/>
          <p:cNvGrpSpPr/>
          <p:nvPr/>
        </p:nvGrpSpPr>
        <p:grpSpPr>
          <a:xfrm rot="19467001">
            <a:off x="-217269" y="1460898"/>
            <a:ext cx="4509207" cy="678426"/>
            <a:chOff x="146633" y="224639"/>
            <a:chExt cx="11637999" cy="2253898"/>
          </a:xfrm>
        </p:grpSpPr>
        <p:sp>
          <p:nvSpPr>
            <p:cNvPr id="4" name="Rektangel 3"/>
            <p:cNvSpPr/>
            <p:nvPr/>
          </p:nvSpPr>
          <p:spPr>
            <a:xfrm>
              <a:off x="479376" y="332656"/>
              <a:ext cx="1507497" cy="5748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5" name="Google Shape;526;p8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8940662" y="423146"/>
              <a:ext cx="1187785" cy="530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527;p8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0465810" y="437131"/>
              <a:ext cx="1318822" cy="383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528;p8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7406549" y="437131"/>
              <a:ext cx="947880" cy="3832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529;p8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337412" y="224639"/>
              <a:ext cx="1550675" cy="728943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0" name="Grupp 9"/>
            <p:cNvGrpSpPr/>
            <p:nvPr/>
          </p:nvGrpSpPr>
          <p:grpSpPr>
            <a:xfrm>
              <a:off x="3429010" y="446485"/>
              <a:ext cx="1277901" cy="460996"/>
              <a:chOff x="2405126" y="469433"/>
              <a:chExt cx="1929852" cy="500421"/>
            </a:xfrm>
          </p:grpSpPr>
          <p:sp>
            <p:nvSpPr>
              <p:cNvPr id="11" name="Rektangel 10"/>
              <p:cNvSpPr/>
              <p:nvPr/>
            </p:nvSpPr>
            <p:spPr>
              <a:xfrm>
                <a:off x="2405126" y="469433"/>
                <a:ext cx="1929852" cy="490994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pic>
            <p:nvPicPr>
              <p:cNvPr id="12" name="Bildobjekt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9978" y="493604"/>
                <a:ext cx="1905000" cy="476250"/>
              </a:xfrm>
              <a:prstGeom prst="rect">
                <a:avLst/>
              </a:prstGeom>
            </p:spPr>
          </p:pic>
        </p:grpSp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6653" y="1366979"/>
              <a:ext cx="1797427" cy="329521"/>
            </a:xfrm>
            <a:prstGeom prst="rect">
              <a:avLst/>
            </a:prstGeom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591144" y="1176093"/>
              <a:ext cx="898079" cy="642939"/>
            </a:xfrm>
            <a:prstGeom prst="rect">
              <a:avLst/>
            </a:prstGeom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0816" y="1348653"/>
              <a:ext cx="1730923" cy="293738"/>
            </a:xfrm>
            <a:prstGeom prst="rect">
              <a:avLst/>
            </a:prstGeom>
          </p:spPr>
        </p:pic>
        <p:pic>
          <p:nvPicPr>
            <p:cNvPr id="16" name="Bildobjekt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93298" y="1203827"/>
              <a:ext cx="1421441" cy="471013"/>
            </a:xfrm>
            <a:prstGeom prst="rect">
              <a:avLst/>
            </a:prstGeom>
          </p:spPr>
        </p:pic>
        <p:pic>
          <p:nvPicPr>
            <p:cNvPr id="17" name="Bildobjekt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804" y="1203839"/>
              <a:ext cx="1680069" cy="484296"/>
            </a:xfrm>
            <a:prstGeom prst="rect">
              <a:avLst/>
            </a:prstGeom>
          </p:spPr>
        </p:pic>
        <p:pic>
          <p:nvPicPr>
            <p:cNvPr id="18" name="Bildobjekt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633" y="564224"/>
              <a:ext cx="2341698" cy="285524"/>
            </a:xfrm>
            <a:prstGeom prst="rect">
              <a:avLst/>
            </a:prstGeom>
          </p:spPr>
        </p:pic>
        <p:pic>
          <p:nvPicPr>
            <p:cNvPr id="19" name="Bildobjekt 1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905" y="2135637"/>
              <a:ext cx="1143000" cy="342900"/>
            </a:xfrm>
            <a:prstGeom prst="rect">
              <a:avLst/>
            </a:prstGeom>
          </p:spPr>
        </p:pic>
      </p:grpSp>
      <p:sp>
        <p:nvSpPr>
          <p:cNvPr id="20" name="textruta 19"/>
          <p:cNvSpPr txBox="1"/>
          <p:nvPr/>
        </p:nvSpPr>
        <p:spPr>
          <a:xfrm>
            <a:off x="7608168" y="2267999"/>
            <a:ext cx="114165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9600" dirty="0" smtClean="0">
                <a:solidFill>
                  <a:srgbClr val="FFC000"/>
                </a:solidFill>
              </a:rPr>
              <a:t>Q</a:t>
            </a:r>
            <a:endParaRPr lang="sv-SE" dirty="0">
              <a:solidFill>
                <a:srgbClr val="FFC000"/>
              </a:solidFill>
            </a:endParaRPr>
          </a:p>
        </p:txBody>
      </p:sp>
      <p:pic>
        <p:nvPicPr>
          <p:cNvPr id="21" name="Bildobjekt 20" descr="Gear Wheel Mechanism · Free image on Pixabay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6" y="3257672"/>
            <a:ext cx="2926080" cy="2087880"/>
          </a:xfrm>
          <a:prstGeom prst="rect">
            <a:avLst/>
          </a:prstGeom>
        </p:spPr>
      </p:pic>
      <p:pic>
        <p:nvPicPr>
          <p:cNvPr id="24" name="Bildobjekt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72935" y="4926355"/>
            <a:ext cx="2772370" cy="183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09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927648" y="1412776"/>
            <a:ext cx="878349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v-SE" sz="2400" dirty="0" smtClean="0"/>
              <a:t>Nu vet vi vad Arbetsgivarna behöver!</a:t>
            </a:r>
          </a:p>
          <a:p>
            <a:pPr marL="342900" indent="-342900">
              <a:buAutoNum type="arabicPeriod"/>
            </a:pPr>
            <a:r>
              <a:rPr lang="sv-SE" sz="2400" dirty="0" smtClean="0"/>
              <a:t>Semaforen - tillförlitligt underlag för utbildningsplanering</a:t>
            </a:r>
          </a:p>
          <a:p>
            <a:pPr marL="342900" indent="-342900">
              <a:buAutoNum type="arabicPeriod"/>
            </a:pPr>
            <a:r>
              <a:rPr lang="sv-SE" sz="2400" dirty="0" smtClean="0"/>
              <a:t>Skapat underlag för vägledning</a:t>
            </a:r>
          </a:p>
          <a:p>
            <a:pPr marL="342900" indent="-342900">
              <a:buFontTx/>
              <a:buAutoNum type="arabicPeriod"/>
            </a:pPr>
            <a:r>
              <a:rPr lang="sv-SE" sz="2400" dirty="0" smtClean="0"/>
              <a:t>Skapat underlag för validering</a:t>
            </a:r>
            <a:endParaRPr lang="sv-SE" sz="2400" dirty="0"/>
          </a:p>
          <a:p>
            <a:pPr marL="342900" indent="-342900">
              <a:buAutoNum type="arabicPeriod"/>
            </a:pPr>
            <a:r>
              <a:rPr lang="sv-SE" sz="2400" dirty="0" smtClean="0"/>
              <a:t>Skapat arenor och mötesplatser</a:t>
            </a:r>
          </a:p>
          <a:p>
            <a:pPr marL="342900" indent="-342900">
              <a:buAutoNum type="arabicPeriod"/>
            </a:pPr>
            <a:r>
              <a:rPr lang="sv-SE" sz="2400" dirty="0" smtClean="0"/>
              <a:t>Samverkan och samordning mellan olika aktörer</a:t>
            </a:r>
          </a:p>
          <a:p>
            <a:pPr marL="342900" indent="-342900">
              <a:buAutoNum type="arabicPeriod"/>
            </a:pPr>
            <a:r>
              <a:rPr lang="sv-SE" sz="2400" dirty="0" smtClean="0"/>
              <a:t>Studiebesök från mer än hälften av Sveriges regioner</a:t>
            </a:r>
            <a:br>
              <a:rPr lang="sv-SE" sz="2400" dirty="0" smtClean="0"/>
            </a:br>
            <a:r>
              <a:rPr lang="sv-SE" sz="2400" dirty="0" smtClean="0"/>
              <a:t>Nordiska ministerrådet </a:t>
            </a:r>
            <a:r>
              <a:rPr lang="sv-SE" sz="2400" dirty="0" err="1" smtClean="0"/>
              <a:t>mfl</a:t>
            </a:r>
            <a:r>
              <a:rPr lang="sv-SE" sz="2400" dirty="0" smtClean="0"/>
              <a:t>.</a:t>
            </a:r>
          </a:p>
          <a:p>
            <a:pPr marL="342900" indent="-342900">
              <a:buFontTx/>
              <a:buAutoNum type="arabicPeriod"/>
            </a:pPr>
            <a:r>
              <a:rPr lang="sv-SE" sz="2400" dirty="0"/>
              <a:t>Bra exempel -&gt; Tillväxtverket Industridagen</a:t>
            </a:r>
          </a:p>
          <a:p>
            <a:pPr marL="342900" indent="-342900">
              <a:buAutoNum type="arabicPeriod"/>
            </a:pPr>
            <a:r>
              <a:rPr lang="sv-SE" sz="2400" dirty="0" smtClean="0"/>
              <a:t>Utvecklingsprojekt tillsammans med region Västerbotten</a:t>
            </a:r>
            <a:br>
              <a:rPr lang="sv-SE" sz="2400" dirty="0" smtClean="0"/>
            </a:br>
            <a:r>
              <a:rPr lang="sv-SE" sz="2400" dirty="0" smtClean="0"/>
              <a:t>att ta fram modell för kompetensförsörjning vid stora etableringar.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2927648" y="764704"/>
            <a:ext cx="2259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solidFill>
                  <a:srgbClr val="0070C0"/>
                </a:solidFill>
              </a:rPr>
              <a:t>Vad har hänt?</a:t>
            </a:r>
            <a:endParaRPr lang="sv-SE" sz="2800" b="1" dirty="0">
              <a:solidFill>
                <a:srgbClr val="0070C0"/>
              </a:solidFill>
            </a:endParaRPr>
          </a:p>
        </p:txBody>
      </p:sp>
      <p:sp>
        <p:nvSpPr>
          <p:cNvPr id="3" name="textruta 2">
            <a:hlinkClick r:id="rId2"/>
          </p:cNvPr>
          <p:cNvSpPr txBox="1"/>
          <p:nvPr/>
        </p:nvSpPr>
        <p:spPr>
          <a:xfrm>
            <a:off x="2927648" y="5559623"/>
            <a:ext cx="5084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rgbClr val="0070C0"/>
                </a:solidFill>
              </a:rPr>
              <a:t>www.regiongavleborg.se/semaforen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40495"/>
            <a:ext cx="2448272" cy="698905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2912733" y="6093296"/>
            <a:ext cx="5827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sv-SE" sz="2400" dirty="0">
                <a:solidFill>
                  <a:srgbClr val="0070C0"/>
                </a:solidFill>
                <a:hlinkClick r:id="rId4"/>
              </a:rPr>
              <a:t>www.regiongavleborg.se/valideringgavleborg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132856"/>
            <a:ext cx="1800200" cy="3173872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5" y="404664"/>
            <a:ext cx="1143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3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ruta 8"/>
          <p:cNvSpPr txBox="1"/>
          <p:nvPr/>
        </p:nvSpPr>
        <p:spPr>
          <a:xfrm>
            <a:off x="623392" y="2564904"/>
            <a:ext cx="38074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Arbetstagarnas </a:t>
            </a:r>
            <a:br>
              <a:rPr lang="sv-SE" sz="4000" dirty="0" smtClean="0"/>
            </a:br>
            <a:r>
              <a:rPr lang="sv-SE" sz="4000" dirty="0" smtClean="0"/>
              <a:t>utbud</a:t>
            </a:r>
            <a:endParaRPr lang="sv-SE" sz="4000" dirty="0"/>
          </a:p>
        </p:txBody>
      </p:sp>
      <p:sp>
        <p:nvSpPr>
          <p:cNvPr id="10" name="textruta 9"/>
          <p:cNvSpPr txBox="1"/>
          <p:nvPr/>
        </p:nvSpPr>
        <p:spPr>
          <a:xfrm>
            <a:off x="7608168" y="2564903"/>
            <a:ext cx="36663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4000" dirty="0" smtClean="0"/>
              <a:t>Arbetsgivarnas</a:t>
            </a:r>
            <a:br>
              <a:rPr lang="sv-SE" sz="4000" dirty="0" smtClean="0"/>
            </a:br>
            <a:r>
              <a:rPr lang="sv-SE" sz="4000" dirty="0" smtClean="0"/>
              <a:t>efterfrågan</a:t>
            </a:r>
            <a:endParaRPr lang="sv-SE" sz="4000" dirty="0"/>
          </a:p>
        </p:txBody>
      </p:sp>
      <p:grpSp>
        <p:nvGrpSpPr>
          <p:cNvPr id="13" name="Grupp 12"/>
          <p:cNvGrpSpPr/>
          <p:nvPr/>
        </p:nvGrpSpPr>
        <p:grpSpPr>
          <a:xfrm>
            <a:off x="4321999" y="1964244"/>
            <a:ext cx="2897042" cy="2627700"/>
            <a:chOff x="4321999" y="1964244"/>
            <a:chExt cx="2897042" cy="2627700"/>
          </a:xfrm>
        </p:grpSpPr>
        <p:sp>
          <p:nvSpPr>
            <p:cNvPr id="11" name="Högerpil 10"/>
            <p:cNvSpPr/>
            <p:nvPr/>
          </p:nvSpPr>
          <p:spPr>
            <a:xfrm rot="11651347">
              <a:off x="4329750" y="1964244"/>
              <a:ext cx="2889291" cy="1224136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Högerpil 11"/>
            <p:cNvSpPr/>
            <p:nvPr/>
          </p:nvSpPr>
          <p:spPr>
            <a:xfrm rot="894586">
              <a:off x="4321999" y="3367808"/>
              <a:ext cx="2889291" cy="1224136"/>
            </a:xfrm>
            <a:prstGeom prst="rightArrow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0461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479376" y="332656"/>
            <a:ext cx="1507497" cy="57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43" y="5949280"/>
            <a:ext cx="2424684" cy="690753"/>
          </a:xfrm>
          <a:prstGeom prst="rect">
            <a:avLst/>
          </a:prstGeom>
        </p:spPr>
      </p:pic>
      <p:pic>
        <p:nvPicPr>
          <p:cNvPr id="31" name="Google Shape;526;p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0662" y="423146"/>
            <a:ext cx="1187785" cy="53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527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65810" y="437131"/>
            <a:ext cx="1318822" cy="38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528;p8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6549" y="437131"/>
            <a:ext cx="947880" cy="383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529;p8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37412" y="224639"/>
            <a:ext cx="1550675" cy="7289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" name="Grupp 34"/>
          <p:cNvGrpSpPr/>
          <p:nvPr/>
        </p:nvGrpSpPr>
        <p:grpSpPr>
          <a:xfrm>
            <a:off x="3429010" y="446485"/>
            <a:ext cx="1277901" cy="460996"/>
            <a:chOff x="2405126" y="469433"/>
            <a:chExt cx="1929852" cy="500421"/>
          </a:xfrm>
        </p:grpSpPr>
        <p:sp>
          <p:nvSpPr>
            <p:cNvPr id="36" name="Rektangel 35"/>
            <p:cNvSpPr/>
            <p:nvPr/>
          </p:nvSpPr>
          <p:spPr>
            <a:xfrm>
              <a:off x="2405126" y="469433"/>
              <a:ext cx="1929852" cy="49099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37" name="Bildobjekt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978" y="493604"/>
              <a:ext cx="1905000" cy="476250"/>
            </a:xfrm>
            <a:prstGeom prst="rect">
              <a:avLst/>
            </a:prstGeom>
          </p:spPr>
        </p:pic>
      </p:grpSp>
      <p:pic>
        <p:nvPicPr>
          <p:cNvPr id="38" name="Bildobjekt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3" y="1366979"/>
            <a:ext cx="1797427" cy="329521"/>
          </a:xfrm>
          <a:prstGeom prst="rect">
            <a:avLst/>
          </a:prstGeom>
        </p:spPr>
      </p:pic>
      <p:pic>
        <p:nvPicPr>
          <p:cNvPr id="39" name="Bildobjekt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91144" y="1176093"/>
            <a:ext cx="898079" cy="642939"/>
          </a:xfrm>
          <a:prstGeom prst="rect">
            <a:avLst/>
          </a:prstGeom>
        </p:spPr>
      </p:pic>
      <p:pic>
        <p:nvPicPr>
          <p:cNvPr id="40" name="Bildobjekt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816" y="1348653"/>
            <a:ext cx="1730923" cy="293738"/>
          </a:xfrm>
          <a:prstGeom prst="rect">
            <a:avLst/>
          </a:prstGeom>
        </p:spPr>
      </p:pic>
      <p:pic>
        <p:nvPicPr>
          <p:cNvPr id="41" name="Bildobjekt 4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298" y="1203827"/>
            <a:ext cx="1421441" cy="471013"/>
          </a:xfrm>
          <a:prstGeom prst="rect">
            <a:avLst/>
          </a:prstGeom>
        </p:spPr>
      </p:pic>
      <p:pic>
        <p:nvPicPr>
          <p:cNvPr id="42" name="Bildobjekt 4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04" y="1203839"/>
            <a:ext cx="1680069" cy="484296"/>
          </a:xfrm>
          <a:prstGeom prst="rect">
            <a:avLst/>
          </a:prstGeom>
        </p:spPr>
      </p:pic>
      <p:pic>
        <p:nvPicPr>
          <p:cNvPr id="43" name="Bildobjekt 4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33" y="564224"/>
            <a:ext cx="2341698" cy="285524"/>
          </a:xfrm>
          <a:prstGeom prst="rect">
            <a:avLst/>
          </a:prstGeom>
        </p:spPr>
      </p:pic>
      <p:sp>
        <p:nvSpPr>
          <p:cNvPr id="44" name="textruta 43"/>
          <p:cNvSpPr txBox="1"/>
          <p:nvPr/>
        </p:nvSpPr>
        <p:spPr>
          <a:xfrm>
            <a:off x="3066539" y="4744795"/>
            <a:ext cx="63802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rgbClr val="0070C0"/>
                </a:solidFill>
              </a:rPr>
              <a:t>Om vi bara visste vad arbetsgivarna behöver!</a:t>
            </a:r>
            <a:endParaRPr lang="sv-SE" sz="2400" dirty="0">
              <a:solidFill>
                <a:srgbClr val="0070C0"/>
              </a:solidFill>
            </a:endParaRPr>
          </a:p>
        </p:txBody>
      </p:sp>
      <p:sp>
        <p:nvSpPr>
          <p:cNvPr id="45" name="textruta 44"/>
          <p:cNvSpPr txBox="1"/>
          <p:nvPr/>
        </p:nvSpPr>
        <p:spPr>
          <a:xfrm>
            <a:off x="1571023" y="3268939"/>
            <a:ext cx="8661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Semaforen = </a:t>
            </a:r>
          </a:p>
          <a:p>
            <a:r>
              <a:rPr lang="sv-SE" dirty="0" smtClean="0"/>
              <a:t>Ett samarbete mellan länets kommuner, Region Gävleborg och Arbetsförmedlingen</a:t>
            </a:r>
            <a:endParaRPr lang="sv-SE" dirty="0"/>
          </a:p>
        </p:txBody>
      </p:sp>
      <p:sp>
        <p:nvSpPr>
          <p:cNvPr id="46" name="textruta 45"/>
          <p:cNvSpPr txBox="1"/>
          <p:nvPr/>
        </p:nvSpPr>
        <p:spPr>
          <a:xfrm>
            <a:off x="1812087" y="2592742"/>
            <a:ext cx="8098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rgbClr val="0070C0"/>
                </a:solidFill>
              </a:rPr>
              <a:t>Ett signalsystem för Arbetslivets kompetensbehov</a:t>
            </a:r>
            <a:endParaRPr lang="sv-SE" sz="2800" dirty="0">
              <a:solidFill>
                <a:srgbClr val="0070C0"/>
              </a:solidFill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497" y="2319101"/>
            <a:ext cx="1375838" cy="2425694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5" y="2135637"/>
            <a:ext cx="1143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3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188640"/>
            <a:ext cx="3189299" cy="933450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3071664" y="752758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prstClr val="black"/>
                </a:solidFill>
              </a:rPr>
              <a:t>…Ett signalsystem…..</a:t>
            </a:r>
            <a:endParaRPr lang="sv-SE" dirty="0">
              <a:solidFill>
                <a:prstClr val="black"/>
              </a:solidFill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119336" y="1412776"/>
            <a:ext cx="5335115" cy="346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sv-SE" sz="2400" dirty="0" smtClean="0">
                <a:solidFill>
                  <a:srgbClr val="0070C0"/>
                </a:solidFill>
              </a:rPr>
              <a:t>Regionala resurspersoner</a:t>
            </a:r>
          </a:p>
          <a:p>
            <a:pPr defTabSz="914377"/>
            <a:r>
              <a:rPr lang="sv-SE" sz="1900" dirty="0" smtClean="0">
                <a:solidFill>
                  <a:srgbClr val="0070C0"/>
                </a:solidFill>
              </a:rPr>
              <a:t>Carina Otterclou – Regional kompetensmäklare</a:t>
            </a:r>
          </a:p>
          <a:p>
            <a:pPr defTabSz="914377"/>
            <a:r>
              <a:rPr lang="sv-SE" sz="1900" dirty="0" smtClean="0">
                <a:solidFill>
                  <a:srgbClr val="0070C0"/>
                </a:solidFill>
              </a:rPr>
              <a:t>Thomas Lundberg – Kompetensstrateg</a:t>
            </a:r>
            <a:br>
              <a:rPr lang="sv-SE" sz="1900" dirty="0" smtClean="0">
                <a:solidFill>
                  <a:srgbClr val="0070C0"/>
                </a:solidFill>
              </a:rPr>
            </a:br>
            <a:r>
              <a:rPr lang="sv-SE" sz="1900" dirty="0" smtClean="0">
                <a:solidFill>
                  <a:srgbClr val="0070C0"/>
                </a:solidFill>
              </a:rPr>
              <a:t>Marianne Andrén – Kompetensstrateg</a:t>
            </a:r>
          </a:p>
          <a:p>
            <a:pPr defTabSz="914377"/>
            <a:r>
              <a:rPr lang="sv-SE" sz="1900" dirty="0" smtClean="0">
                <a:solidFill>
                  <a:srgbClr val="0070C0"/>
                </a:solidFill>
              </a:rPr>
              <a:t>Michael Persson- Branschstrateg - Af</a:t>
            </a:r>
            <a:br>
              <a:rPr lang="sv-SE" sz="1900" dirty="0" smtClean="0">
                <a:solidFill>
                  <a:srgbClr val="0070C0"/>
                </a:solidFill>
              </a:rPr>
            </a:br>
            <a:endParaRPr lang="sv-SE" sz="1900" dirty="0" smtClean="0">
              <a:solidFill>
                <a:srgbClr val="0070C0"/>
              </a:solidFill>
            </a:endParaRPr>
          </a:p>
          <a:p>
            <a:pPr defTabSz="914377"/>
            <a:r>
              <a:rPr lang="sv-SE" sz="2400" dirty="0" smtClean="0">
                <a:solidFill>
                  <a:srgbClr val="0070C0"/>
                </a:solidFill>
              </a:rPr>
              <a:t>Lokala Kompetensmäklare</a:t>
            </a:r>
          </a:p>
          <a:p>
            <a:pPr defTabSz="914377"/>
            <a:r>
              <a:rPr lang="sv-SE" sz="1900" dirty="0" smtClean="0">
                <a:solidFill>
                  <a:srgbClr val="0070C0"/>
                </a:solidFill>
              </a:rPr>
              <a:t>Norra Hälsingland Cecilia Vestman Nygårds</a:t>
            </a:r>
          </a:p>
          <a:p>
            <a:pPr defTabSz="914377"/>
            <a:r>
              <a:rPr lang="sv-SE" sz="1900" dirty="0" smtClean="0">
                <a:solidFill>
                  <a:srgbClr val="0070C0"/>
                </a:solidFill>
              </a:rPr>
              <a:t>Södra Hälsingland </a:t>
            </a:r>
            <a:r>
              <a:rPr lang="sv-SE" sz="1900" dirty="0">
                <a:solidFill>
                  <a:srgbClr val="0070C0"/>
                </a:solidFill>
              </a:rPr>
              <a:t>Petra M Lindström</a:t>
            </a:r>
            <a:endParaRPr lang="sv-SE" sz="1900" dirty="0" smtClean="0">
              <a:solidFill>
                <a:srgbClr val="0070C0"/>
              </a:solidFill>
            </a:endParaRPr>
          </a:p>
          <a:p>
            <a:pPr defTabSz="914377"/>
            <a:r>
              <a:rPr lang="sv-SE" sz="1900" dirty="0" smtClean="0">
                <a:solidFill>
                  <a:srgbClr val="0070C0"/>
                </a:solidFill>
              </a:rPr>
              <a:t>Västra Gästrikland Mia Eriksson</a:t>
            </a:r>
          </a:p>
          <a:p>
            <a:pPr defTabSz="914377"/>
            <a:r>
              <a:rPr lang="sv-SE" sz="1900" dirty="0" smtClean="0">
                <a:solidFill>
                  <a:srgbClr val="0070C0"/>
                </a:solidFill>
              </a:rPr>
              <a:t>Östra Gästrikland Niclas Engberg</a:t>
            </a:r>
            <a:endParaRPr lang="sv-SE" sz="1900" dirty="0">
              <a:solidFill>
                <a:srgbClr val="0070C0"/>
              </a:solidFill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120" y="179759"/>
            <a:ext cx="3234883" cy="4655298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="" xmlns:a16="http://schemas.microsoft.com/office/drawing/2014/main" id="{C5C952B0-1907-415F-9648-89F4677590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496" y="188640"/>
            <a:ext cx="1121251" cy="135594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60496" y="3329196"/>
            <a:ext cx="1121251" cy="1253679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1019" y="232571"/>
            <a:ext cx="1036411" cy="1268078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="" xmlns:a16="http://schemas.microsoft.com/office/drawing/2014/main" id="{AB07A135-974B-4DBD-AD74-08AFD331E3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8184" y="1729249"/>
            <a:ext cx="924617" cy="1271778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708" y="4293096"/>
            <a:ext cx="953777" cy="1317947"/>
          </a:xfrm>
          <a:prstGeom prst="rect">
            <a:avLst/>
          </a:prstGeom>
        </p:spPr>
      </p:pic>
      <p:pic>
        <p:nvPicPr>
          <p:cNvPr id="14" name="Bildobjekt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1802" y="3710757"/>
            <a:ext cx="933451" cy="1266825"/>
          </a:xfrm>
          <a:prstGeom prst="rect">
            <a:avLst/>
          </a:prstGeom>
        </p:spPr>
      </p:pic>
      <p:pic>
        <p:nvPicPr>
          <p:cNvPr id="1026" name="Picture 2" descr="C:\Users\ma34635\AppData\Local\Microsoft\Windows\Temporary Internet Files\Content.IE5\CEX86POM\MA34635_small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0" r="14398"/>
          <a:stretch/>
        </p:blipFill>
        <p:spPr bwMode="auto">
          <a:xfrm>
            <a:off x="5663952" y="3069229"/>
            <a:ext cx="900000" cy="116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0590409" y="1916832"/>
            <a:ext cx="1082349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sv-SE" dirty="0" smtClean="0"/>
              <a:t>              </a:t>
            </a:r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05" y="5246340"/>
            <a:ext cx="11430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4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191344" y="184482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Cirka 30 svar</a:t>
            </a:r>
          </a:p>
        </p:txBody>
      </p:sp>
      <p:graphicFrame>
        <p:nvGraphicFramePr>
          <p:cNvPr id="6" name="Diagram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028216"/>
              </p:ext>
            </p:extLst>
          </p:nvPr>
        </p:nvGraphicFramePr>
        <p:xfrm>
          <a:off x="2351584" y="404664"/>
          <a:ext cx="9294556" cy="6052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5813953"/>
            <a:ext cx="1512167" cy="4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97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 18"/>
          <p:cNvGrpSpPr/>
          <p:nvPr/>
        </p:nvGrpSpPr>
        <p:grpSpPr>
          <a:xfrm>
            <a:off x="4007768" y="726285"/>
            <a:ext cx="4592563" cy="4702990"/>
            <a:chOff x="4007768" y="726285"/>
            <a:chExt cx="4592563" cy="4702990"/>
          </a:xfrm>
        </p:grpSpPr>
        <p:sp>
          <p:nvSpPr>
            <p:cNvPr id="16" name="Ellips 15"/>
            <p:cNvSpPr/>
            <p:nvPr/>
          </p:nvSpPr>
          <p:spPr>
            <a:xfrm>
              <a:off x="4007768" y="836712"/>
              <a:ext cx="4592563" cy="4592563"/>
            </a:xfrm>
            <a:prstGeom prst="ellipse">
              <a:avLst/>
            </a:prstGeom>
            <a:noFill/>
            <a:ln w="38100">
              <a:solidFill>
                <a:srgbClr val="50B8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5951985" y="726285"/>
              <a:ext cx="648071" cy="26458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Likbent triangel 17"/>
            <p:cNvSpPr/>
            <p:nvPr/>
          </p:nvSpPr>
          <p:spPr>
            <a:xfrm rot="5061742">
              <a:off x="5855193" y="749349"/>
              <a:ext cx="244304" cy="218455"/>
            </a:xfrm>
            <a:prstGeom prst="triangle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5" name="Frihandsfigur 4"/>
          <p:cNvSpPr/>
          <p:nvPr/>
        </p:nvSpPr>
        <p:spPr>
          <a:xfrm>
            <a:off x="5409283" y="327795"/>
            <a:ext cx="1779984" cy="1156989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630" tIns="113630" rIns="113630" bIns="11363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500" kern="1200" dirty="0" smtClean="0"/>
              <a:t>Bristindex/Analys</a:t>
            </a:r>
            <a:endParaRPr lang="sv-SE" sz="1500" kern="1200" dirty="0"/>
          </a:p>
        </p:txBody>
      </p:sp>
      <p:sp>
        <p:nvSpPr>
          <p:cNvPr id="8" name="Frihandsfigur 7">
            <a:hlinkClick r:id="rId3" action="ppaction://hlinksldjump"/>
          </p:cNvPr>
          <p:cNvSpPr/>
          <p:nvPr/>
        </p:nvSpPr>
        <p:spPr>
          <a:xfrm>
            <a:off x="7578636" y="2004082"/>
            <a:ext cx="1779984" cy="1156989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630" tIns="113630" rIns="113630" bIns="11363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500" kern="1200" dirty="0" smtClean="0"/>
              <a:t>Workshop</a:t>
            </a:r>
          </a:p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500" kern="1200" dirty="0" smtClean="0"/>
              <a:t>Årets strategiska bristyrken</a:t>
            </a:r>
            <a:endParaRPr lang="sv-SE" sz="1500" kern="1200" dirty="0"/>
          </a:p>
        </p:txBody>
      </p:sp>
      <p:sp>
        <p:nvSpPr>
          <p:cNvPr id="10" name="Frihandsfigur 9"/>
          <p:cNvSpPr/>
          <p:nvPr/>
        </p:nvSpPr>
        <p:spPr>
          <a:xfrm>
            <a:off x="6739433" y="4586882"/>
            <a:ext cx="1779984" cy="1156989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630" tIns="113630" rIns="113630" bIns="11363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500" kern="1200" dirty="0" smtClean="0"/>
              <a:t>Handlingsplan</a:t>
            </a:r>
            <a:endParaRPr lang="sv-SE" sz="1500" kern="1200" dirty="0"/>
          </a:p>
        </p:txBody>
      </p:sp>
      <p:sp>
        <p:nvSpPr>
          <p:cNvPr id="12" name="Frihandsfigur 11"/>
          <p:cNvSpPr/>
          <p:nvPr/>
        </p:nvSpPr>
        <p:spPr>
          <a:xfrm>
            <a:off x="4023717" y="4586882"/>
            <a:ext cx="1779984" cy="1156989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630" tIns="113630" rIns="113630" bIns="11363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500" kern="1200" smtClean="0"/>
              <a:t>Mäkling</a:t>
            </a:r>
            <a:endParaRPr lang="sv-SE" sz="1500" kern="1200" dirty="0"/>
          </a:p>
        </p:txBody>
      </p:sp>
      <p:sp>
        <p:nvSpPr>
          <p:cNvPr id="14" name="Frihandsfigur 13"/>
          <p:cNvSpPr/>
          <p:nvPr/>
        </p:nvSpPr>
        <p:spPr>
          <a:xfrm>
            <a:off x="3184515" y="2004082"/>
            <a:ext cx="1779984" cy="1156989"/>
          </a:xfrm>
          <a:custGeom>
            <a:avLst/>
            <a:gdLst>
              <a:gd name="connsiteX0" fmla="*/ 0 w 1779984"/>
              <a:gd name="connsiteY0" fmla="*/ 192835 h 1156989"/>
              <a:gd name="connsiteX1" fmla="*/ 192835 w 1779984"/>
              <a:gd name="connsiteY1" fmla="*/ 0 h 1156989"/>
              <a:gd name="connsiteX2" fmla="*/ 1587149 w 1779984"/>
              <a:gd name="connsiteY2" fmla="*/ 0 h 1156989"/>
              <a:gd name="connsiteX3" fmla="*/ 1779984 w 1779984"/>
              <a:gd name="connsiteY3" fmla="*/ 192835 h 1156989"/>
              <a:gd name="connsiteX4" fmla="*/ 1779984 w 1779984"/>
              <a:gd name="connsiteY4" fmla="*/ 964154 h 1156989"/>
              <a:gd name="connsiteX5" fmla="*/ 1587149 w 1779984"/>
              <a:gd name="connsiteY5" fmla="*/ 1156989 h 1156989"/>
              <a:gd name="connsiteX6" fmla="*/ 192835 w 1779984"/>
              <a:gd name="connsiteY6" fmla="*/ 1156989 h 1156989"/>
              <a:gd name="connsiteX7" fmla="*/ 0 w 1779984"/>
              <a:gd name="connsiteY7" fmla="*/ 964154 h 1156989"/>
              <a:gd name="connsiteX8" fmla="*/ 0 w 1779984"/>
              <a:gd name="connsiteY8" fmla="*/ 192835 h 115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79984" h="1156989">
                <a:moveTo>
                  <a:pt x="0" y="192835"/>
                </a:moveTo>
                <a:cubicBezTo>
                  <a:pt x="0" y="86335"/>
                  <a:pt x="86335" y="0"/>
                  <a:pt x="192835" y="0"/>
                </a:cubicBezTo>
                <a:lnTo>
                  <a:pt x="1587149" y="0"/>
                </a:lnTo>
                <a:cubicBezTo>
                  <a:pt x="1693649" y="0"/>
                  <a:pt x="1779984" y="86335"/>
                  <a:pt x="1779984" y="192835"/>
                </a:cubicBezTo>
                <a:lnTo>
                  <a:pt x="1779984" y="964154"/>
                </a:lnTo>
                <a:cubicBezTo>
                  <a:pt x="1779984" y="1070654"/>
                  <a:pt x="1693649" y="1156989"/>
                  <a:pt x="1587149" y="1156989"/>
                </a:cubicBezTo>
                <a:lnTo>
                  <a:pt x="192835" y="1156989"/>
                </a:lnTo>
                <a:cubicBezTo>
                  <a:pt x="86335" y="1156989"/>
                  <a:pt x="0" y="1070654"/>
                  <a:pt x="0" y="964154"/>
                </a:cubicBezTo>
                <a:lnTo>
                  <a:pt x="0" y="19283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3630" tIns="113630" rIns="113630" bIns="11363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v-SE" sz="1500" kern="1200" dirty="0" smtClean="0"/>
              <a:t>Branschträff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9552384" y="296111"/>
            <a:ext cx="19303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>
                <a:solidFill>
                  <a:srgbClr val="0070C0"/>
                </a:solidFill>
              </a:rPr>
              <a:t>Semaforens </a:t>
            </a:r>
          </a:p>
          <a:p>
            <a:r>
              <a:rPr lang="sv-SE" sz="2400" dirty="0" smtClean="0">
                <a:solidFill>
                  <a:srgbClr val="0070C0"/>
                </a:solidFill>
              </a:rPr>
              <a:t>Årshjul</a:t>
            </a:r>
            <a:endParaRPr lang="sv-SE" sz="2400" dirty="0">
              <a:solidFill>
                <a:srgbClr val="0070C0"/>
              </a:solidFill>
            </a:endParaRPr>
          </a:p>
        </p:txBody>
      </p:sp>
      <p:pic>
        <p:nvPicPr>
          <p:cNvPr id="4" name="Bildobjekt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6978" y="2852936"/>
            <a:ext cx="2109179" cy="61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5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/>
          </p:nvPr>
        </p:nvGraphicFramePr>
        <p:xfrm>
          <a:off x="1775520" y="645369"/>
          <a:ext cx="8963917" cy="5804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2279576" y="260648"/>
            <a:ext cx="802335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Bristindex fördelat på yrkesgrupper årsskiftet 2018/2019. Gävleborgs län.</a:t>
            </a:r>
            <a:endParaRPr lang="sv-SE" dirty="0"/>
          </a:p>
        </p:txBody>
      </p:sp>
      <p:grpSp>
        <p:nvGrpSpPr>
          <p:cNvPr id="4" name="Grupp 3"/>
          <p:cNvGrpSpPr/>
          <p:nvPr/>
        </p:nvGrpSpPr>
        <p:grpSpPr>
          <a:xfrm>
            <a:off x="1631504" y="2132856"/>
            <a:ext cx="9107933" cy="315328"/>
            <a:chOff x="1631504" y="2132856"/>
            <a:chExt cx="9107933" cy="315328"/>
          </a:xfrm>
        </p:grpSpPr>
        <p:cxnSp>
          <p:nvCxnSpPr>
            <p:cNvPr id="5" name="Rak 4"/>
            <p:cNvCxnSpPr/>
            <p:nvPr/>
          </p:nvCxnSpPr>
          <p:spPr>
            <a:xfrm>
              <a:off x="1631504" y="2448184"/>
              <a:ext cx="910793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Rak 5"/>
            <p:cNvCxnSpPr/>
            <p:nvPr/>
          </p:nvCxnSpPr>
          <p:spPr>
            <a:xfrm>
              <a:off x="1631504" y="2132856"/>
              <a:ext cx="910793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ruta 6"/>
          <p:cNvSpPr txBox="1"/>
          <p:nvPr/>
        </p:nvSpPr>
        <p:spPr>
          <a:xfrm>
            <a:off x="263352" y="6449427"/>
            <a:ext cx="521264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Källa: Arbetsförmedlingen – Region Gävleborg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6989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 animBg="0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 2"/>
          <p:cNvGraphicFramePr>
            <a:graphicFrameLocks noGrp="1"/>
          </p:cNvGraphicFramePr>
          <p:nvPr>
            <p:extLst/>
          </p:nvPr>
        </p:nvGraphicFramePr>
        <p:xfrm>
          <a:off x="335360" y="692696"/>
          <a:ext cx="11665296" cy="6023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1632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91632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4970"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Högskola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Högskola (forts)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YH-</a:t>
                      </a:r>
                      <a:r>
                        <a:rPr lang="sv-SE" sz="2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utb</a:t>
                      </a:r>
                      <a:endParaRPr lang="sv-SE" sz="2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4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Gymnasium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Automationsingenjör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Ämneslärare*</a:t>
                      </a:r>
                      <a:endParaRPr lang="sv-SE" sz="1800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Byggarbetsledare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Byggyrken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r>
                        <a:rPr lang="sv-SE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iomedicinsk analytiker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Läkare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Bygglovshandläggare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Elektriker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Byggnadsingenjör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Specialistsjuksköterska*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Data/IT*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Fordonsmekaniker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8459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Civilingenjör materialdesign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Maskiningenjör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Elingenjör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Kock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Elkraftsingenjör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Polis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Medicinsk </a:t>
                      </a:r>
                      <a:r>
                        <a:rPr lang="sv-SE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sekreterare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Lastbilsmekaniker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8459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Fritidspedagog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Revisor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Redovisningsekonom - Hälsingland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Maskinförare 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84594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Ingenjör inom data och elektronik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Sjuksköterska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Stödpedagog</a:t>
                      </a:r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Servitör (hovmästare)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84594"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Kurator/Socialsekreterare</a:t>
                      </a:r>
                      <a:endParaRPr lang="sv-SE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Systemutvecklare IT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Undersköterska med specialistkompetens*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Undersköterskor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Förskollärare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Upphandlare/inköpare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VVS-montör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Lärare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Vindkraftstekniker</a:t>
                      </a:r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Yrkesförare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410055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Yrkeslärare*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sv-S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VVS-ingenjör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sv-SE" sz="2000" dirty="0"/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322040" y="134289"/>
            <a:ext cx="45432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Strategiska bristyrken 2019</a:t>
            </a:r>
            <a:endParaRPr lang="sv-SE" sz="2800" dirty="0"/>
          </a:p>
        </p:txBody>
      </p:sp>
      <p:pic>
        <p:nvPicPr>
          <p:cNvPr id="5" name="Bildobjekt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99"/>
            <a:ext cx="2304256" cy="65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2" y="1938969"/>
            <a:ext cx="2428875" cy="3833062"/>
          </a:xfrm>
          <a:prstGeom prst="rect">
            <a:avLst/>
          </a:prstGeom>
        </p:spPr>
      </p:pic>
      <p:sp>
        <p:nvSpPr>
          <p:cNvPr id="3" name="Google Shape;610;p92"/>
          <p:cNvSpPr/>
          <p:nvPr/>
        </p:nvSpPr>
        <p:spPr>
          <a:xfrm>
            <a:off x="6240016" y="412784"/>
            <a:ext cx="6552600" cy="6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0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Nya utbildningar inom vuxenutbildning </a:t>
            </a:r>
            <a:endParaRPr sz="2400" b="0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v-SE" sz="2400" b="0" i="0" u="none" strike="noStrike" cap="none" dirty="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rPr>
              <a:t>på gymnasial nivå:</a:t>
            </a:r>
            <a:endParaRPr sz="2400" b="0" i="0" u="none" strike="noStrike" cap="none" dirty="0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Byggnadsarbete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CNC-operatör</a:t>
            </a:r>
            <a:b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Elektriker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Maskinförare</a:t>
            </a:r>
            <a:b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Personbilsmekaniker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Fastighetstekniker</a:t>
            </a:r>
            <a:b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Processoperatör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Kock</a:t>
            </a:r>
            <a:b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Kockatör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Yrkesförare tung lastbil</a:t>
            </a:r>
            <a:b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sv-SE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Bussförare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611;p92"/>
          <p:cNvSpPr/>
          <p:nvPr/>
        </p:nvSpPr>
        <p:spPr>
          <a:xfrm>
            <a:off x="82792" y="1185177"/>
            <a:ext cx="367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sv-S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Exempel resultat Semaforen forts.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" name="Google Shape;613;p92"/>
          <p:cNvGrpSpPr/>
          <p:nvPr/>
        </p:nvGrpSpPr>
        <p:grpSpPr>
          <a:xfrm>
            <a:off x="2423592" y="1811170"/>
            <a:ext cx="3672691" cy="4218644"/>
            <a:chOff x="2423592" y="1811170"/>
            <a:chExt cx="3672691" cy="4218644"/>
          </a:xfrm>
        </p:grpSpPr>
        <p:grpSp>
          <p:nvGrpSpPr>
            <p:cNvPr id="6" name="Google Shape;614;p92"/>
            <p:cNvGrpSpPr/>
            <p:nvPr/>
          </p:nvGrpSpPr>
          <p:grpSpPr>
            <a:xfrm>
              <a:off x="2423592" y="1811170"/>
              <a:ext cx="3672691" cy="4218644"/>
              <a:chOff x="2423592" y="1853604"/>
              <a:chExt cx="3672691" cy="4218644"/>
            </a:xfrm>
          </p:grpSpPr>
          <p:grpSp>
            <p:nvGrpSpPr>
              <p:cNvPr id="8" name="Google Shape;615;p92"/>
              <p:cNvGrpSpPr/>
              <p:nvPr/>
            </p:nvGrpSpPr>
            <p:grpSpPr>
              <a:xfrm>
                <a:off x="2423645" y="1853604"/>
                <a:ext cx="3672638" cy="4218644"/>
                <a:chOff x="1667508" y="1853604"/>
                <a:chExt cx="4428600" cy="4218644"/>
              </a:xfrm>
            </p:grpSpPr>
            <p:cxnSp>
              <p:nvCxnSpPr>
                <p:cNvPr id="10" name="Google Shape;616;p92"/>
                <p:cNvCxnSpPr/>
                <p:nvPr/>
              </p:nvCxnSpPr>
              <p:spPr>
                <a:xfrm rot="10800000" flipH="1">
                  <a:off x="1667508" y="2284444"/>
                  <a:ext cx="4428600" cy="640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65BC23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1" name="Google Shape;617;p92"/>
                <p:cNvCxnSpPr/>
                <p:nvPr/>
              </p:nvCxnSpPr>
              <p:spPr>
                <a:xfrm rot="10800000" flipH="1">
                  <a:off x="1667508" y="3541572"/>
                  <a:ext cx="4428600" cy="535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65BC23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2" name="Google Shape;618;p92"/>
                <p:cNvCxnSpPr/>
                <p:nvPr/>
              </p:nvCxnSpPr>
              <p:spPr>
                <a:xfrm>
                  <a:off x="1667508" y="5661248"/>
                  <a:ext cx="4428600" cy="411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65BC23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3" name="Google Shape;619;p92"/>
                <p:cNvCxnSpPr/>
                <p:nvPr/>
              </p:nvCxnSpPr>
              <p:spPr>
                <a:xfrm>
                  <a:off x="1667508" y="5661248"/>
                  <a:ext cx="4428600" cy="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65BC23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4" name="Google Shape;620;p92"/>
                <p:cNvCxnSpPr/>
                <p:nvPr/>
              </p:nvCxnSpPr>
              <p:spPr>
                <a:xfrm>
                  <a:off x="1667508" y="4869161"/>
                  <a:ext cx="4428600" cy="3549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65BC23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5" name="Google Shape;621;p92"/>
                <p:cNvCxnSpPr/>
                <p:nvPr/>
              </p:nvCxnSpPr>
              <p:spPr>
                <a:xfrm rot="10800000" flipH="1">
                  <a:off x="1667508" y="3069031"/>
                  <a:ext cx="4428600" cy="4725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65BC23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6" name="Google Shape;622;p92"/>
                <p:cNvCxnSpPr/>
                <p:nvPr/>
              </p:nvCxnSpPr>
              <p:spPr>
                <a:xfrm rot="10800000" flipH="1">
                  <a:off x="1667508" y="2688576"/>
                  <a:ext cx="4428600" cy="52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65BC23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7" name="Google Shape;623;p92"/>
                <p:cNvCxnSpPr/>
                <p:nvPr/>
              </p:nvCxnSpPr>
              <p:spPr>
                <a:xfrm rot="10800000" flipH="1">
                  <a:off x="1667508" y="4365112"/>
                  <a:ext cx="4428600" cy="720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65BC23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8" name="Google Shape;624;p92"/>
                <p:cNvCxnSpPr/>
                <p:nvPr/>
              </p:nvCxnSpPr>
              <p:spPr>
                <a:xfrm rot="10800000" flipH="1">
                  <a:off x="1667508" y="1853604"/>
                  <a:ext cx="4428600" cy="711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65BC23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  <p:cxnSp>
              <p:nvCxnSpPr>
                <p:cNvPr id="19" name="Google Shape;625;p92"/>
                <p:cNvCxnSpPr/>
                <p:nvPr/>
              </p:nvCxnSpPr>
              <p:spPr>
                <a:xfrm rot="10800000" flipH="1">
                  <a:off x="1667508" y="3541586"/>
                  <a:ext cx="4428300" cy="3393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65BC23"/>
                  </a:solidFill>
                  <a:prstDash val="solid"/>
                  <a:round/>
                  <a:headEnd type="triangle" w="med" len="med"/>
                  <a:tailEnd type="triangle" w="med" len="med"/>
                </a:ln>
              </p:spPr>
            </p:cxnSp>
          </p:grpSp>
          <p:cxnSp>
            <p:nvCxnSpPr>
              <p:cNvPr id="9" name="Google Shape;626;p92"/>
              <p:cNvCxnSpPr/>
              <p:nvPr/>
            </p:nvCxnSpPr>
            <p:spPr>
              <a:xfrm rot="10800000" flipH="1">
                <a:off x="2423592" y="4797161"/>
                <a:ext cx="3672300" cy="720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65BC23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</p:grpSp>
        <p:cxnSp>
          <p:nvCxnSpPr>
            <p:cNvPr id="7" name="Google Shape;627;p92"/>
            <p:cNvCxnSpPr/>
            <p:nvPr/>
          </p:nvCxnSpPr>
          <p:spPr>
            <a:xfrm>
              <a:off x="2423592" y="4581128"/>
              <a:ext cx="3672300" cy="187800"/>
            </a:xfrm>
            <a:prstGeom prst="straightConnector1">
              <a:avLst/>
            </a:prstGeom>
            <a:noFill/>
            <a:ln w="19050" cap="flat" cmpd="sng">
              <a:solidFill>
                <a:srgbClr val="65BC23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pic>
        <p:nvPicPr>
          <p:cNvPr id="20" name="Google Shape;628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8361" y="424781"/>
            <a:ext cx="1602967" cy="48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145" y="6100330"/>
            <a:ext cx="1512167" cy="43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0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 dir="r"/>
      </p:transition>
    </mc:Choice>
    <mc:Fallback xmlns="">
      <p:transition spd="slow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ggande presentation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gionGavleborg_office tema" id="{AC66ADA5-37EB-47AB-A13A-E1E6DDED8136}" vid="{AC6A8451-B8EE-4F53-904D-F24A430DDAF6}"/>
    </a:ext>
  </a:extLst>
</a:theme>
</file>

<file path=ppt/theme/theme2.xml><?xml version="1.0" encoding="utf-8"?>
<a:theme xmlns:a="http://schemas.openxmlformats.org/drawingml/2006/main" name="1_Region Gävleborg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gionGavleborg_office tema" id="{AC66ADA5-37EB-47AB-A13A-E1E6DDED8136}" vid="{AC6A8451-B8EE-4F53-904D-F24A430DDAF6}"/>
    </a:ext>
  </a:extLst>
</a:theme>
</file>

<file path=ppt/theme/theme3.xml><?xml version="1.0" encoding="utf-8"?>
<a:theme xmlns:a="http://schemas.openxmlformats.org/drawingml/2006/main" name="2_RegionGavleborg_office tema">
  <a:themeElements>
    <a:clrScheme name="Anpassat 10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0070C0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gionGavleborg_office tema" id="{AC66ADA5-37EB-47AB-A13A-E1E6DDED8136}" vid="{AC6A8451-B8EE-4F53-904D-F24A430DDAF6}"/>
    </a:ext>
  </a:extLst>
</a:theme>
</file>

<file path=ppt/theme/theme4.xml><?xml version="1.0" encoding="utf-8"?>
<a:theme xmlns:a="http://schemas.openxmlformats.org/drawingml/2006/main" name="3_RegionGavleborg_office tema">
  <a:themeElements>
    <a:clrScheme name="Anpassat 10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0070C0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gionGavleborg_office tema" id="{AC66ADA5-37EB-47AB-A13A-E1E6DDED8136}" vid="{AC6A8451-B8EE-4F53-904D-F24A430DDAF6}"/>
    </a:ext>
  </a:extLst>
</a:theme>
</file>

<file path=ppt/theme/theme5.xml><?xml version="1.0" encoding="utf-8"?>
<a:theme xmlns:a="http://schemas.openxmlformats.org/drawingml/2006/main" name="4_RegionGavleborg_office tema">
  <a:themeElements>
    <a:clrScheme name="Anpassat 10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69BE28"/>
      </a:accent1>
      <a:accent2>
        <a:srgbClr val="0089C4"/>
      </a:accent2>
      <a:accent3>
        <a:srgbClr val="F08800"/>
      </a:accent3>
      <a:accent4>
        <a:srgbClr val="E21776"/>
      </a:accent4>
      <a:accent5>
        <a:srgbClr val="A8CD82"/>
      </a:accent5>
      <a:accent6>
        <a:srgbClr val="5DB8DE"/>
      </a:accent6>
      <a:hlink>
        <a:srgbClr val="0070C0"/>
      </a:hlink>
      <a:folHlink>
        <a:srgbClr val="EF92AC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gionGavleborg_office tema" id="{AC66ADA5-37EB-47AB-A13A-E1E6DDED8136}" vid="{AC6A8451-B8EE-4F53-904D-F24A430DDAF6}"/>
    </a:ext>
  </a:extLst>
</a:theme>
</file>

<file path=ppt/theme/theme6.xml><?xml version="1.0" encoding="utf-8"?>
<a:theme xmlns:a="http://schemas.openxmlformats.org/drawingml/2006/main" name="11_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4044</TotalTime>
  <Words>412</Words>
  <Application>Microsoft Office PowerPoint</Application>
  <PresentationFormat>Anpassad</PresentationFormat>
  <Paragraphs>168</Paragraphs>
  <Slides>14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Bildrubriker</vt:lpstr>
      </vt:variant>
      <vt:variant>
        <vt:i4>14</vt:i4>
      </vt:variant>
    </vt:vector>
  </HeadingPairs>
  <TitlesOfParts>
    <vt:vector size="20" baseType="lpstr">
      <vt:lpstr>Liggande presentation</vt:lpstr>
      <vt:lpstr>1_Region Gävleborg</vt:lpstr>
      <vt:lpstr>2_RegionGavleborg_office tema</vt:lpstr>
      <vt:lpstr>3_RegionGavleborg_office tema</vt:lpstr>
      <vt:lpstr>4_RegionGavleborg_office tema</vt:lpstr>
      <vt:lpstr>11_Office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Landstinget Gävleborg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Åberg Anna M - LOV - Kommunikationsenhet</dc:creator>
  <cp:lastModifiedBy>Berglin Magdalena - Region Gävleborg</cp:lastModifiedBy>
  <cp:revision>221</cp:revision>
  <dcterms:created xsi:type="dcterms:W3CDTF">2018-07-04T14:00:27Z</dcterms:created>
  <dcterms:modified xsi:type="dcterms:W3CDTF">2019-10-08T16:25:35Z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-388710177</vt:i4>
  </property>
  <property fmtid="{D5CDD505-2E9C-101B-9397-08002B2CF9AE}" pid="3" name="_NewReviewCycle">
    <vt:lpwstr/>
  </property>
  <property fmtid="{D5CDD505-2E9C-101B-9397-08002B2CF9AE}" pid="4" name="_EmailSubject">
    <vt:lpwstr>snärtig PP</vt:lpwstr>
  </property>
  <property fmtid="{D5CDD505-2E9C-101B-9397-08002B2CF9AE}" pid="5" name="_AuthorEmail">
    <vt:lpwstr>louise.wigo@regiongavleborg.se</vt:lpwstr>
  </property>
  <property fmtid="{D5CDD505-2E9C-101B-9397-08002B2CF9AE}" pid="6" name="_AuthorEmailDisplayName">
    <vt:lpwstr>Wigö Louise - KOMF - Marknadsenhet</vt:lpwstr>
  </property>
  <property fmtid="{D5CDD505-2E9C-101B-9397-08002B2CF9AE}" pid="7" name="_PreviousAdHocReviewCycleID">
    <vt:i4>-7889779</vt:i4>
  </property>
</Properties>
</file>