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37" r:id="rId2"/>
    <p:sldMasterId id="2147483756" r:id="rId3"/>
    <p:sldMasterId id="2147483770" r:id="rId4"/>
    <p:sldMasterId id="2147483791" r:id="rId5"/>
    <p:sldMasterId id="2147483811" r:id="rId6"/>
    <p:sldMasterId id="2147483829" r:id="rId7"/>
  </p:sldMasterIdLst>
  <p:notesMasterIdLst>
    <p:notesMasterId r:id="rId33"/>
  </p:notesMasterIdLst>
  <p:handoutMasterIdLst>
    <p:handoutMasterId r:id="rId34"/>
  </p:handoutMasterIdLst>
  <p:sldIdLst>
    <p:sldId id="751" r:id="rId8"/>
    <p:sldId id="818" r:id="rId9"/>
    <p:sldId id="880" r:id="rId10"/>
    <p:sldId id="879" r:id="rId11"/>
    <p:sldId id="853" r:id="rId12"/>
    <p:sldId id="841" r:id="rId13"/>
    <p:sldId id="851" r:id="rId14"/>
    <p:sldId id="870" r:id="rId15"/>
    <p:sldId id="838" r:id="rId16"/>
    <p:sldId id="882" r:id="rId17"/>
    <p:sldId id="872" r:id="rId18"/>
    <p:sldId id="873" r:id="rId19"/>
    <p:sldId id="859" r:id="rId20"/>
    <p:sldId id="860" r:id="rId21"/>
    <p:sldId id="874" r:id="rId22"/>
    <p:sldId id="862" r:id="rId23"/>
    <p:sldId id="863" r:id="rId24"/>
    <p:sldId id="875" r:id="rId25"/>
    <p:sldId id="877" r:id="rId26"/>
    <p:sldId id="876" r:id="rId27"/>
    <p:sldId id="865" r:id="rId28"/>
    <p:sldId id="881" r:id="rId29"/>
    <p:sldId id="867" r:id="rId30"/>
    <p:sldId id="868" r:id="rId31"/>
    <p:sldId id="869" r:id="rId32"/>
  </p:sldIdLst>
  <p:sldSz cx="12192000" cy="6858000"/>
  <p:notesSz cx="6797675" cy="9926638"/>
  <p:defaultTex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 Tillberg" initials="AT" lastIdx="10" clrIdx="0">
    <p:extLst>
      <p:ext uri="{19B8F6BF-5375-455C-9EA6-DF929625EA0E}">
        <p15:presenceInfo xmlns:p15="http://schemas.microsoft.com/office/powerpoint/2012/main" userId="S::anneli.tillberg@delmos.se::a81ec158-a729-40ca-8e68-d858269f23d5" providerId="AD"/>
      </p:ext>
    </p:extLst>
  </p:cmAuthor>
  <p:cmAuthor id="2" name="Karen Austin" initials="KA" lastIdx="5" clrIdx="1">
    <p:extLst>
      <p:ext uri="{19B8F6BF-5375-455C-9EA6-DF929625EA0E}">
        <p15:presenceInfo xmlns:p15="http://schemas.microsoft.com/office/powerpoint/2012/main" userId="S::karen.austin@delmos.se::cfba18d6-7935-4185-a105-3820cffc85cd" providerId="AD"/>
      </p:ext>
    </p:extLst>
  </p:cmAuthor>
  <p:cmAuthor id="3" name="Sundman Maria - HBH - Folkhälsa och hållbarhet" initials="SM-H-Foh" lastIdx="1" clrIdx="2">
    <p:extLst>
      <p:ext uri="{19B8F6BF-5375-455C-9EA6-DF929625EA0E}">
        <p15:presenceInfo xmlns:p15="http://schemas.microsoft.com/office/powerpoint/2012/main" userId="S-1-5-21-1327637745-2060587216-860360866-1019466" providerId="AD"/>
      </p:ext>
    </p:extLst>
  </p:cmAuthor>
  <p:cmAuthor id="4" name="Mårtensson Emma - HBH - Folkhälsa och hållbarhet" initials="ME-H-Foh" lastIdx="1" clrIdx="3">
    <p:extLst>
      <p:ext uri="{19B8F6BF-5375-455C-9EA6-DF929625EA0E}">
        <p15:presenceInfo xmlns:p15="http://schemas.microsoft.com/office/powerpoint/2012/main" userId="S-1-5-21-1327637745-2060587216-860360866-988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8ED"/>
    <a:srgbClr val="F8CED8"/>
    <a:srgbClr val="FEF1E8"/>
    <a:srgbClr val="FDE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81744" autoAdjust="0"/>
  </p:normalViewPr>
  <p:slideViewPr>
    <p:cSldViewPr showGuides="1">
      <p:cViewPr varScale="1">
        <p:scale>
          <a:sx n="94" d="100"/>
          <a:sy n="94" d="100"/>
        </p:scale>
        <p:origin x="936"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12696"/>
    </p:cViewPr>
  </p:sorterViewPr>
  <p:notesViewPr>
    <p:cSldViewPr>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DEA7E45E-9859-4430-873C-90A8D0FA937E}" type="datetimeFigureOut">
              <a:rPr lang="sv-SE" smtClean="0"/>
              <a:t>2024-02-28</a:t>
            </a:fld>
            <a:endParaRPr lang="sv-SE"/>
          </a:p>
        </p:txBody>
      </p:sp>
      <p:sp>
        <p:nvSpPr>
          <p:cNvPr id="4" name="Platshållare för sidfot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74437A4F-A789-4DED-BE9A-A9075277E905}" type="slidenum">
              <a:rPr lang="sv-SE" smtClean="0"/>
              <a:t>‹#›</a:t>
            </a:fld>
            <a:endParaRPr lang="sv-SE"/>
          </a:p>
        </p:txBody>
      </p:sp>
    </p:spTree>
    <p:extLst>
      <p:ext uri="{BB962C8B-B14F-4D97-AF65-F5344CB8AC3E}">
        <p14:creationId xmlns:p14="http://schemas.microsoft.com/office/powerpoint/2010/main" val="718813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B6EA69BE-B068-440D-B165-D18BDF4CA711}" type="datetimeFigureOut">
              <a:rPr lang="sv-SE" smtClean="0"/>
              <a:t>2024-02-28</a:t>
            </a:fld>
            <a:endParaRPr lang="sv-SE"/>
          </a:p>
        </p:txBody>
      </p:sp>
      <p:sp>
        <p:nvSpPr>
          <p:cNvPr id="4" name="Platshållare för bildobjekt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57F27C9-DA49-45C2-9E71-BE134204636A}" type="slidenum">
              <a:rPr lang="sv-SE" smtClean="0"/>
              <a:t>‹#›</a:t>
            </a:fld>
            <a:endParaRPr lang="sv-SE"/>
          </a:p>
        </p:txBody>
      </p:sp>
    </p:spTree>
    <p:extLst>
      <p:ext uri="{BB962C8B-B14F-4D97-AF65-F5344CB8AC3E}">
        <p14:creationId xmlns:p14="http://schemas.microsoft.com/office/powerpoint/2010/main" val="25412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Aft>
                <a:spcPts val="0"/>
              </a:spcAft>
              <a:buNone/>
            </a:pPr>
            <a:endParaRPr lang="sv-SE" sz="1200" dirty="0" smtClean="0"/>
          </a:p>
          <a:p>
            <a:endParaRPr lang="sv-SE" sz="1200"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57F27C9-DA49-45C2-9E71-BE13420463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009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506604"/>
          </a:xfrm>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57F27C9-DA49-45C2-9E71-BE13420463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18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5149443"/>
          </a:xfrm>
        </p:spPr>
        <p:txBody>
          <a:bodyPr/>
          <a:lstStyle/>
          <a:p>
            <a:endParaRPr lang="sv-SE" sz="900" dirty="0" smtClean="0"/>
          </a:p>
          <a:p>
            <a:pPr>
              <a:lnSpc>
                <a:spcPct val="115000"/>
              </a:lnSpc>
              <a:spcBef>
                <a:spcPts val="200"/>
              </a:spcBef>
              <a:spcAft>
                <a:spcPts val="0"/>
              </a:spcAft>
            </a:pPr>
            <a:endParaRPr lang="sv-SE" sz="90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sv-SE" sz="900" dirty="0" smtClean="0"/>
          </a:p>
          <a:p>
            <a:pPr>
              <a:lnSpc>
                <a:spcPct val="115000"/>
              </a:lnSpc>
              <a:spcBef>
                <a:spcPts val="200"/>
              </a:spcBef>
              <a:spcAft>
                <a:spcPts val="0"/>
              </a:spcAft>
            </a:pPr>
            <a:endParaRPr lang="sv-SE" sz="90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Bef>
                <a:spcPts val="200"/>
              </a:spcBef>
              <a:spcAft>
                <a:spcPts val="0"/>
              </a:spcAft>
            </a:pPr>
            <a:endParaRPr lang="sv-SE" sz="90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357F27C9-DA49-45C2-9E71-BE134204636A}" type="slidenum">
              <a:rPr lang="sv-SE" smtClean="0"/>
              <a:t>4</a:t>
            </a:fld>
            <a:endParaRPr lang="sv-SE"/>
          </a:p>
        </p:txBody>
      </p:sp>
    </p:spTree>
    <p:extLst>
      <p:ext uri="{BB962C8B-B14F-4D97-AF65-F5344CB8AC3E}">
        <p14:creationId xmlns:p14="http://schemas.microsoft.com/office/powerpoint/2010/main" val="1162595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62533" y="4603279"/>
            <a:ext cx="5879272" cy="5123753"/>
          </a:xfrm>
        </p:spPr>
        <p:txBody>
          <a:bodyPr/>
          <a:lstStyle/>
          <a:p>
            <a:pPr lvl="0">
              <a:buBlip>
                <a:blip r:embed="rId3"/>
              </a:buBlip>
            </a:pPr>
            <a:r>
              <a:rPr lang="sv-SE" sz="800" b="1" dirty="0" smtClean="0"/>
              <a:t> Investera idag för framtida avkastning. </a:t>
            </a:r>
            <a:r>
              <a:rPr lang="sv-SE" sz="800" u="sng" dirty="0" smtClean="0"/>
              <a:t>Det handlar om att </a:t>
            </a:r>
            <a:r>
              <a:rPr lang="sv-SE" sz="800" dirty="0" smtClean="0"/>
              <a:t>agera långsiktigt och se arbete för ökad jämlikhet och inkludering som en investering. Att prioritera resurser för tidigt, förebyggande och inkluderande arbete som ger minskade samhällskostnader på sikt. </a:t>
            </a:r>
          </a:p>
          <a:p>
            <a:pPr>
              <a:buNone/>
            </a:pPr>
            <a:endParaRPr lang="sv-SE" sz="600" dirty="0" smtClean="0"/>
          </a:p>
          <a:p>
            <a:pPr>
              <a:buBlip>
                <a:blip r:embed="rId3"/>
              </a:buBlip>
            </a:pPr>
            <a:r>
              <a:rPr lang="sv-SE" sz="800" b="1" dirty="0" smtClean="0"/>
              <a:t> Satsa </a:t>
            </a:r>
            <a:r>
              <a:rPr lang="sv-SE" sz="800" b="1" i="1" dirty="0" smtClean="0"/>
              <a:t>olika</a:t>
            </a:r>
            <a:r>
              <a:rPr lang="sv-SE" sz="800" b="1" dirty="0" smtClean="0"/>
              <a:t> för att åstadkomma lika:</a:t>
            </a:r>
            <a:r>
              <a:rPr lang="sv-SE" sz="800" u="sng" dirty="0" smtClean="0"/>
              <a:t> det handlar om behovsstyrd resursfördelning: </a:t>
            </a:r>
            <a:br>
              <a:rPr lang="sv-SE" sz="800" u="sng" dirty="0" smtClean="0"/>
            </a:br>
            <a:r>
              <a:rPr lang="sv-SE" sz="800" u="sng" dirty="0" smtClean="0"/>
              <a:t>att </a:t>
            </a:r>
            <a:r>
              <a:rPr lang="sv-SE" sz="800" b="1" dirty="0" smtClean="0"/>
              <a:t>anpassa </a:t>
            </a:r>
            <a:r>
              <a:rPr lang="sv-SE" sz="800" dirty="0" smtClean="0"/>
              <a:t>utbud och insatser efter behovet hos </a:t>
            </a:r>
            <a:r>
              <a:rPr lang="sv-SE" sz="800" b="1" dirty="0" smtClean="0"/>
              <a:t>mottagare</a:t>
            </a:r>
            <a:r>
              <a:rPr lang="sv-SE" sz="800" dirty="0" smtClean="0"/>
              <a:t>. </a:t>
            </a:r>
            <a:r>
              <a:rPr lang="sv-SE" sz="800" b="1" dirty="0" smtClean="0"/>
              <a:t>Och att särskilt satsa</a:t>
            </a:r>
            <a:r>
              <a:rPr lang="sv-SE" sz="800" dirty="0" smtClean="0"/>
              <a:t> där resurserna är som minst och behoven är som störst. Det här är också återkommande i våra dialoger.</a:t>
            </a:r>
          </a:p>
          <a:p>
            <a:pPr>
              <a:buBlip>
                <a:blip r:embed="rId3"/>
              </a:buBlip>
            </a:pPr>
            <a:endParaRPr lang="sv-SE" sz="600" dirty="0" smtClean="0"/>
          </a:p>
          <a:p>
            <a:pPr>
              <a:buBlip>
                <a:blip r:embed="rId3"/>
              </a:buBlip>
            </a:pPr>
            <a:r>
              <a:rPr lang="sv-SE" sz="800" dirty="0" smtClean="0"/>
              <a:t> </a:t>
            </a:r>
            <a:r>
              <a:rPr lang="sv-SE" sz="800" u="sng" dirty="0" smtClean="0"/>
              <a:t>Det handlar också om att </a:t>
            </a:r>
            <a:r>
              <a:rPr lang="sv-SE" sz="800" b="1" dirty="0" smtClean="0"/>
              <a:t>Riva hinder. </a:t>
            </a:r>
            <a:r>
              <a:rPr lang="sv-SE" sz="800" dirty="0" smtClean="0"/>
              <a:t>Att vi måste identifiera hinder som finns inbyggda i våra strukturer och verksamheter. Och att åtgärda dem för att inkludera fler</a:t>
            </a:r>
            <a:r>
              <a:rPr lang="sv-SE" sz="800" dirty="0" smtClean="0">
                <a:solidFill>
                  <a:schemeClr val="bg1">
                    <a:lumMod val="50000"/>
                  </a:schemeClr>
                </a:solidFill>
              </a:rPr>
              <a:t>.</a:t>
            </a:r>
            <a:endParaRPr lang="sv-SE" sz="800" dirty="0" smtClean="0"/>
          </a:p>
          <a:p>
            <a:pPr lvl="0"/>
            <a:endParaRPr lang="sv-SE" sz="600" b="1" dirty="0" smtClean="0"/>
          </a:p>
          <a:p>
            <a:pPr lvl="0">
              <a:buBlip>
                <a:blip r:embed="rId3"/>
              </a:buBlip>
            </a:pPr>
            <a:r>
              <a:rPr lang="sv-SE" sz="800" b="1" dirty="0" smtClean="0"/>
              <a:t> </a:t>
            </a:r>
            <a:r>
              <a:rPr lang="sv-SE" sz="800" u="sng" dirty="0" smtClean="0"/>
              <a:t>För att </a:t>
            </a:r>
            <a:r>
              <a:rPr lang="sv-SE" sz="800" dirty="0" smtClean="0"/>
              <a:t>säkra att normer, medvetna eller omedvetna, inte innebär att olika gruppers </a:t>
            </a:r>
            <a:r>
              <a:rPr lang="sv-SE" sz="800" b="1" dirty="0" smtClean="0"/>
              <a:t>möjligheter</a:t>
            </a:r>
            <a:r>
              <a:rPr lang="sv-SE" sz="800" dirty="0" smtClean="0"/>
              <a:t> begränsas, behöver vi synliggöra utifrån vilka normer enskilda individer, verksamheter och organisationen agerar - och justera förhållnings- och arbetssätt för ökad jämlikhet. Att </a:t>
            </a:r>
            <a:r>
              <a:rPr lang="sv-SE" sz="800" b="1" dirty="0" smtClean="0"/>
              <a:t>Anta ett normkritiskt arbetssätt i verksamheten </a:t>
            </a:r>
            <a:r>
              <a:rPr lang="sv-SE" sz="800" dirty="0" smtClean="0"/>
              <a:t>är ett sätt att följa diskrimineringslagen.</a:t>
            </a:r>
            <a:br>
              <a:rPr lang="sv-SE" sz="800" dirty="0" smtClean="0"/>
            </a:br>
            <a:endParaRPr lang="sv-SE" sz="600" dirty="0" smtClean="0"/>
          </a:p>
          <a:p>
            <a:pPr>
              <a:buBlip>
                <a:blip r:embed="rId3"/>
              </a:buBlip>
            </a:pPr>
            <a:r>
              <a:rPr lang="sv-SE" sz="800" b="1" dirty="0" smtClean="0"/>
              <a:t> </a:t>
            </a:r>
            <a:r>
              <a:rPr lang="sv-SE" sz="800" dirty="0" smtClean="0"/>
              <a:t>Något som också varit återkommande i våra dialoger är att vi behöver bli bättre på att Anpassa vår information, vår kommunikation, och säkerställa att alla inkluderas och förstår. </a:t>
            </a:r>
            <a:r>
              <a:rPr lang="sv-SE" sz="800" b="1" dirty="0" smtClean="0"/>
              <a:t>Det gäller både kommunikation </a:t>
            </a:r>
            <a:r>
              <a:rPr lang="sv-SE" sz="800" dirty="0" smtClean="0"/>
              <a:t>som sker i mötet med patienter/brukare/elever/kunder och den kommunikation/information som förmedlas på andra sätt. Vi gör det ofta för krångligt. Inte många fler än vi själva förstår. </a:t>
            </a:r>
            <a:r>
              <a:rPr lang="sv-SE" sz="800" b="1" dirty="0" smtClean="0"/>
              <a:t>Vi måste utgå från vår målgrupp </a:t>
            </a:r>
            <a:r>
              <a:rPr lang="sv-SE" sz="800" dirty="0" smtClean="0"/>
              <a:t>och vi </a:t>
            </a:r>
            <a:r>
              <a:rPr lang="sv-SE" sz="800" b="1" dirty="0" smtClean="0"/>
              <a:t>måste ta ansvar för </a:t>
            </a:r>
            <a:r>
              <a:rPr lang="sv-SE" sz="800" dirty="0" smtClean="0"/>
              <a:t>att det som vi kommuniceras </a:t>
            </a:r>
            <a:r>
              <a:rPr lang="sv-SE" sz="800" b="1" dirty="0" smtClean="0"/>
              <a:t>tas emot</a:t>
            </a:r>
            <a:r>
              <a:rPr lang="sv-SE" sz="800" dirty="0" smtClean="0"/>
              <a:t>.</a:t>
            </a:r>
            <a:r>
              <a:rPr lang="sv-SE" sz="800" i="1" dirty="0" smtClean="0"/>
              <a:t>.</a:t>
            </a:r>
            <a:endParaRPr lang="sv-SE" sz="800" dirty="0" smtClean="0"/>
          </a:p>
          <a:p>
            <a:endParaRPr lang="sv-SE" sz="600" dirty="0" smtClean="0"/>
          </a:p>
          <a:p>
            <a:pPr>
              <a:buBlip>
                <a:blip r:embed="rId3"/>
              </a:buBlip>
            </a:pPr>
            <a:r>
              <a:rPr lang="sv-SE" sz="800" b="1" dirty="0" smtClean="0"/>
              <a:t> Och, avslutningsvis, </a:t>
            </a:r>
            <a:r>
              <a:rPr lang="sv-SE" sz="800" dirty="0" smtClean="0"/>
              <a:t>det handlar om att </a:t>
            </a:r>
            <a:r>
              <a:rPr lang="sv-SE" sz="800" b="1" dirty="0" smtClean="0"/>
              <a:t>Prioritera samverkan. </a:t>
            </a:r>
            <a:r>
              <a:rPr lang="sv-SE" sz="800" dirty="0" smtClean="0"/>
              <a:t>Både </a:t>
            </a:r>
            <a:r>
              <a:rPr lang="sv-SE" sz="800" b="1" dirty="0" smtClean="0"/>
              <a:t>inom</a:t>
            </a:r>
            <a:r>
              <a:rPr lang="sv-SE" sz="800" dirty="0" smtClean="0"/>
              <a:t> och </a:t>
            </a:r>
            <a:r>
              <a:rPr lang="sv-SE" sz="800" b="1" dirty="0" smtClean="0"/>
              <a:t>mellan</a:t>
            </a:r>
            <a:r>
              <a:rPr lang="sv-SE" sz="800" dirty="0" smtClean="0"/>
              <a:t> organisationer, </a:t>
            </a:r>
            <a:r>
              <a:rPr lang="sv-SE" sz="800" b="1" dirty="0" smtClean="0"/>
              <a:t>alltid</a:t>
            </a:r>
            <a:r>
              <a:rPr lang="sv-SE" sz="800" dirty="0" smtClean="0"/>
              <a:t> </a:t>
            </a:r>
            <a:r>
              <a:rPr lang="sv-SE" sz="800" b="1" dirty="0" smtClean="0"/>
              <a:t>utifrån gemensamt definierade utmaningar</a:t>
            </a:r>
            <a:r>
              <a:rPr lang="sv-SE" sz="800" dirty="0" smtClean="0"/>
              <a:t>. Det handlar inte om att samverka för samverkans skull – </a:t>
            </a:r>
            <a:r>
              <a:rPr lang="sv-SE" sz="800" u="sng" dirty="0" smtClean="0"/>
              <a:t>det handlar om att samverka för målgruppens skull</a:t>
            </a:r>
            <a:r>
              <a:rPr lang="sv-SE" sz="800" dirty="0" smtClean="0"/>
              <a:t>. </a:t>
            </a:r>
            <a:endParaRPr lang="sv-SE" sz="800" i="1" dirty="0" smtClean="0"/>
          </a:p>
          <a:p>
            <a:r>
              <a:rPr lang="sv-SE" sz="800" dirty="0" smtClean="0"/>
              <a:t>Det vi menar med att </a:t>
            </a:r>
            <a:r>
              <a:rPr lang="sv-SE" sz="800" b="1" dirty="0" smtClean="0"/>
              <a:t>prioritera</a:t>
            </a:r>
            <a:r>
              <a:rPr lang="sv-SE" sz="800" dirty="0" smtClean="0"/>
              <a:t> samverkan är att satsa på och låta det ta tid. Att prioritera resurser, tid, för samverkan är också en investering.</a:t>
            </a:r>
          </a:p>
          <a:p>
            <a:pPr>
              <a:buBlip>
                <a:blip r:embed="rId3"/>
              </a:buBlip>
            </a:pPr>
            <a:endParaRPr lang="sv-SE" sz="900" dirty="0" smtClean="0">
              <a:latin typeface="Calibri" panose="020F0502020204030204" pitchFamily="34" charset="0"/>
              <a:cs typeface="Times New Roman" panose="02020603050405020304" pitchFamily="18" charset="0"/>
            </a:endParaRPr>
          </a:p>
          <a:p>
            <a:endParaRPr lang="sv-SE" sz="900" dirty="0" smtClean="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6372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506604"/>
          </a:xfrm>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57F27C9-DA49-45C2-9E71-BE13420463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715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57F27C9-DA49-45C2-9E71-BE13420463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43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57F27C9-DA49-45C2-9E71-BE134204636A}" type="slidenum">
              <a:rPr lang="sv-SE" smtClean="0"/>
              <a:t>23</a:t>
            </a:fld>
            <a:endParaRPr lang="sv-SE"/>
          </a:p>
        </p:txBody>
      </p:sp>
    </p:spTree>
    <p:extLst>
      <p:ext uri="{BB962C8B-B14F-4D97-AF65-F5344CB8AC3E}">
        <p14:creationId xmlns:p14="http://schemas.microsoft.com/office/powerpoint/2010/main" val="301274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57F27C9-DA49-45C2-9E71-BE13420463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239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1 - Rubrik, underrubrik, bildkollage">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0" y="4320000"/>
            <a:ext cx="7824272"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10" name="Platshållare för bild 9"/>
          <p:cNvSpPr>
            <a:spLocks noGrp="1"/>
          </p:cNvSpPr>
          <p:nvPr>
            <p:ph type="pic" sz="quarter" idx="14" hasCustomPrompt="1"/>
          </p:nvPr>
        </p:nvSpPr>
        <p:spPr>
          <a:xfrm>
            <a:off x="6372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1" name="Platshållare för bild 9"/>
          <p:cNvSpPr>
            <a:spLocks noGrp="1"/>
          </p:cNvSpPr>
          <p:nvPr>
            <p:ph type="pic" sz="quarter" idx="15" hasCustomPrompt="1"/>
          </p:nvPr>
        </p:nvSpPr>
        <p:spPr>
          <a:xfrm>
            <a:off x="9306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2" name="Platshållare för bild 9"/>
          <p:cNvSpPr>
            <a:spLocks noGrp="1"/>
          </p:cNvSpPr>
          <p:nvPr>
            <p:ph type="pic" sz="quarter" idx="16" hasCustomPrompt="1"/>
          </p:nvPr>
        </p:nvSpPr>
        <p:spPr>
          <a:xfrm>
            <a:off x="9306000" y="2204864"/>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2" name="Rubrik 1"/>
          <p:cNvSpPr>
            <a:spLocks noGrp="1"/>
          </p:cNvSpPr>
          <p:nvPr>
            <p:ph type="ctrTitle" hasCustomPrompt="1"/>
          </p:nvPr>
        </p:nvSpPr>
        <p:spPr>
          <a:xfrm>
            <a:off x="720000" y="2808000"/>
            <a:ext cx="7824272" cy="1440000"/>
          </a:xfrm>
        </p:spPr>
        <p:txBody>
          <a:bodyPr anchor="b"/>
          <a:lstStyle>
            <a:lvl1pPr algn="l">
              <a:defRPr sz="5100"/>
            </a:lvl1pPr>
          </a:lstStyle>
          <a:p>
            <a:r>
              <a:rPr lang="sv-SE" dirty="0" smtClean="0"/>
              <a:t>Klicka här för att skriva in en rubrik</a:t>
            </a:r>
            <a:endParaRPr lang="sv-SE" dirty="0"/>
          </a:p>
        </p:txBody>
      </p:sp>
      <p:sp>
        <p:nvSpPr>
          <p:cNvPr id="9" name="Platshållare för bild 9"/>
          <p:cNvSpPr>
            <a:spLocks noGrp="1"/>
          </p:cNvSpPr>
          <p:nvPr>
            <p:ph type="pic" sz="quarter" idx="17"/>
          </p:nvPr>
        </p:nvSpPr>
        <p:spPr>
          <a:xfrm>
            <a:off x="4528800" y="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sp>
        <p:nvSpPr>
          <p:cNvPr id="13" name="Platshållare för bild 9"/>
          <p:cNvSpPr>
            <a:spLocks noGrp="1"/>
          </p:cNvSpPr>
          <p:nvPr>
            <p:ph type="pic" sz="quarter" idx="18"/>
          </p:nvPr>
        </p:nvSpPr>
        <p:spPr>
          <a:xfrm>
            <a:off x="10392000" y="441000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16" name="Bildobjekt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27495359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nehållssida - 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6264000" y="2052000"/>
            <a:ext cx="5256000"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0" name="Platshållare för bild 7"/>
          <p:cNvSpPr>
            <a:spLocks noGrp="1"/>
          </p:cNvSpPr>
          <p:nvPr>
            <p:ph type="pic" sz="quarter" idx="14"/>
          </p:nvPr>
        </p:nvSpPr>
        <p:spPr>
          <a:xfrm>
            <a:off x="720000" y="2052000"/>
            <a:ext cx="5256000" cy="3753264"/>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289945002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elsida med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12192000" cy="6858000"/>
          </a:xfrm>
        </p:spPr>
        <p:txBody>
          <a:bodyPr>
            <a:normAutofit/>
          </a:bodyPr>
          <a:lstStyle>
            <a:lvl1pPr marL="0" indent="0">
              <a:buNone/>
              <a:defRPr sz="15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28144406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3" name="textruta 2"/>
          <p:cNvSpPr txBox="1"/>
          <p:nvPr userDrawn="1"/>
        </p:nvSpPr>
        <p:spPr>
          <a:xfrm>
            <a:off x="3479907" y="4439403"/>
            <a:ext cx="5232187" cy="369332"/>
          </a:xfrm>
          <a:prstGeom prst="rect">
            <a:avLst/>
          </a:prstGeom>
          <a:noFill/>
        </p:spPr>
        <p:txBody>
          <a:bodyPr wrap="square" lIns="0" tIns="0" rIns="0" bIns="0" rtlCol="0">
            <a:spAutoFit/>
          </a:bodyPr>
          <a:lstStyle/>
          <a:p>
            <a:pPr algn="ctr"/>
            <a:r>
              <a:rPr lang="sv-SE" sz="2400" b="1" i="0" u="none" strike="noStrike" kern="1200" baseline="0" dirty="0" smtClean="0">
                <a:solidFill>
                  <a:schemeClr val="tx1"/>
                </a:solidFill>
                <a:latin typeface="+mn-lt"/>
                <a:ea typeface="+mn-ea"/>
                <a:cs typeface="+mn-cs"/>
              </a:rPr>
              <a:t>regiongavleborg.se </a:t>
            </a:r>
            <a:endParaRPr lang="sv-SE" sz="2800" b="1" dirty="0"/>
          </a:p>
        </p:txBody>
      </p:sp>
      <p:pic>
        <p:nvPicPr>
          <p:cNvPr id="1026" name="Picture 2" descr="G:\Information\Mallar\Mallar Visuell identitet\@Regionmallar_2015\Logotyper\Koncernlogotyp region\Koncernlogotyp färg\Koncernlogotyp_fär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6778" y="2852936"/>
            <a:ext cx="4018447" cy="121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16815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Innehållssida - Rubrik och en ruta för objek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052000"/>
            <a:ext cx="10801349" cy="4140000"/>
          </a:xfrm>
        </p:spPr>
        <p:txBody>
          <a:bodyPr/>
          <a:lstStyle>
            <a:lvl1pPr marL="180975" indent="-180975">
              <a:buFont typeface="Arial" panose="020B0604020202020204" pitchFamily="34" charset="0"/>
              <a:buChar char="•"/>
              <a:defRPr/>
            </a:lvl1pPr>
            <a:lvl2pPr marL="274630" indent="0">
              <a:buFontTx/>
              <a:buNone/>
              <a:defRPr/>
            </a:lvl2pPr>
            <a:lvl3pPr marL="627047" indent="0">
              <a:buFontTx/>
              <a:buNone/>
              <a:defRPr/>
            </a:lvl3pPr>
            <a:lvl4pPr marL="1071536" indent="0">
              <a:buFontTx/>
              <a:buNone/>
              <a:defRPr/>
            </a:lvl4pPr>
            <a:lvl5pPr marL="1436651" indent="0">
              <a:buFontTx/>
              <a:buNone/>
              <a:defRPr/>
            </a:lvl5p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291488362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Innehållssida - Rubrik, punktlista och två rutor fö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marL="180975" indent="-180975">
              <a:buFont typeface="Arial" panose="020B0604020202020204" pitchFamily="34" charset="0"/>
              <a:buChar char="•"/>
              <a:defRPr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ikonerna nedan</a:t>
            </a:r>
          </a:p>
        </p:txBody>
      </p:sp>
      <p:sp>
        <p:nvSpPr>
          <p:cNvPr id="5" name="Platshållare för innehåll 4"/>
          <p:cNvSpPr>
            <a:spLocks noGrp="1"/>
          </p:cNvSpPr>
          <p:nvPr>
            <p:ph sz="quarter" idx="14" hasCustomPrompt="1"/>
          </p:nvPr>
        </p:nvSpPr>
        <p:spPr>
          <a:xfrm>
            <a:off x="6265137" y="2052000"/>
            <a:ext cx="5256213" cy="4138612"/>
          </a:xfrm>
        </p:spPr>
        <p:txBody>
          <a:body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73971988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Innehållssida - Rubrik, underrubrik och en ruta för objek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marL="180975" indent="-180975">
              <a:buFont typeface="Arial" panose="020B0604020202020204" pitchFamily="34" charset="0"/>
              <a:buChar char="•"/>
              <a:defRPr sz="2000"/>
            </a:lvl1pPr>
            <a:lvl2pPr marL="274630" indent="0">
              <a:buFontTx/>
              <a:buNone/>
              <a:defRPr sz="1900"/>
            </a:lvl2pPr>
            <a:lvl3pPr marL="627047" indent="0">
              <a:buFontTx/>
              <a:buNone/>
              <a:defRPr sz="1600"/>
            </a:lvl3pPr>
            <a:lvl4pPr marL="1071536" indent="0">
              <a:buFontTx/>
              <a:buNone/>
              <a:defRPr sz="1500"/>
            </a:lvl4pPr>
            <a:lvl5pPr marL="1436651" indent="0">
              <a:buFontTx/>
              <a:buNone/>
              <a:defRPr sz="1200"/>
            </a:lvl5pPr>
          </a:lstStyle>
          <a:p>
            <a:pPr lvl="0"/>
            <a:r>
              <a:rPr lang="sv-SE" dirty="0" smtClean="0"/>
              <a:t>Klicka här för att skriva in text eller välj objekt på ikonerna nedan</a:t>
            </a:r>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9949794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6264000" y="2556000"/>
            <a:ext cx="5256000"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0" name="Platshållare för bild 7"/>
          <p:cNvSpPr>
            <a:spLocks noGrp="1"/>
          </p:cNvSpPr>
          <p:nvPr>
            <p:ph type="pic" sz="quarter" idx="14"/>
          </p:nvPr>
        </p:nvSpPr>
        <p:spPr>
          <a:xfrm>
            <a:off x="720000" y="2556000"/>
            <a:ext cx="5256000"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7" name="Platshållare för text 8"/>
          <p:cNvSpPr>
            <a:spLocks noGrp="1"/>
          </p:cNvSpPr>
          <p:nvPr>
            <p:ph type="body" sz="quarter" idx="15"/>
          </p:nvPr>
        </p:nvSpPr>
        <p:spPr>
          <a:xfrm>
            <a:off x="719999" y="2052000"/>
            <a:ext cx="10800000" cy="432000"/>
          </a:xfrm>
        </p:spPr>
        <p:txBody>
          <a:bodyPr anchor="ctr" anchorCtr="0"/>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11933575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nehållssida - 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10" name="Platshållare för bild 7"/>
          <p:cNvSpPr>
            <a:spLocks noGrp="1"/>
          </p:cNvSpPr>
          <p:nvPr>
            <p:ph type="pic" sz="quarter" idx="14"/>
          </p:nvPr>
        </p:nvSpPr>
        <p:spPr>
          <a:xfrm>
            <a:off x="706758"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4" name="Platshållare för bild 7"/>
          <p:cNvSpPr>
            <a:spLocks noGrp="1"/>
          </p:cNvSpPr>
          <p:nvPr>
            <p:ph type="pic" sz="quarter" idx="15"/>
          </p:nvPr>
        </p:nvSpPr>
        <p:spPr>
          <a:xfrm>
            <a:off x="4374002"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5" name="Platshållare för bild 7"/>
          <p:cNvSpPr>
            <a:spLocks noGrp="1"/>
          </p:cNvSpPr>
          <p:nvPr>
            <p:ph type="pic" sz="quarter" idx="16"/>
          </p:nvPr>
        </p:nvSpPr>
        <p:spPr>
          <a:xfrm>
            <a:off x="8046002"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24779980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10" name="Platshållare för bild 7"/>
          <p:cNvSpPr>
            <a:spLocks noGrp="1"/>
          </p:cNvSpPr>
          <p:nvPr>
            <p:ph type="pic" sz="quarter" idx="14"/>
          </p:nvPr>
        </p:nvSpPr>
        <p:spPr>
          <a:xfrm>
            <a:off x="720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4" name="Platshållare för bild 7"/>
          <p:cNvSpPr>
            <a:spLocks noGrp="1"/>
          </p:cNvSpPr>
          <p:nvPr>
            <p:ph type="pic" sz="quarter" idx="15"/>
          </p:nvPr>
        </p:nvSpPr>
        <p:spPr>
          <a:xfrm>
            <a:off x="4392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5" name="Platshållare för bild 7"/>
          <p:cNvSpPr>
            <a:spLocks noGrp="1"/>
          </p:cNvSpPr>
          <p:nvPr>
            <p:ph type="pic" sz="quarter" idx="16"/>
          </p:nvPr>
        </p:nvSpPr>
        <p:spPr>
          <a:xfrm>
            <a:off x="8046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8" name="Platshållare för text 8"/>
          <p:cNvSpPr>
            <a:spLocks noGrp="1"/>
          </p:cNvSpPr>
          <p:nvPr>
            <p:ph type="body" sz="quarter" idx="17"/>
          </p:nvPr>
        </p:nvSpPr>
        <p:spPr>
          <a:xfrm>
            <a:off x="719999" y="2052000"/>
            <a:ext cx="10800000" cy="432000"/>
          </a:xfrm>
        </p:spPr>
        <p:txBody>
          <a:bodyPr anchor="ctr" anchorCtr="0"/>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14588798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ssida - 4 bilder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5292000" cy="2061008"/>
          </a:xfrm>
        </p:spPr>
        <p:txBody>
          <a:bodyPr>
            <a:normAutofit/>
          </a:bodyPr>
          <a:lstStyle>
            <a:lvl1pPr marL="0" indent="0">
              <a:buNone/>
              <a:defRPr sz="1600"/>
            </a:lvl1pPr>
          </a:lstStyle>
          <a:p>
            <a:r>
              <a:rPr lang="sv-SE" smtClean="0"/>
              <a:t>Klicka på ikonen för att lägga till en bild</a:t>
            </a:r>
            <a:endParaRPr lang="sv-SE" dirty="0"/>
          </a:p>
        </p:txBody>
      </p:sp>
      <p:sp>
        <p:nvSpPr>
          <p:cNvPr id="9" name="Platshållare för bild 7"/>
          <p:cNvSpPr>
            <a:spLocks noGrp="1"/>
          </p:cNvSpPr>
          <p:nvPr>
            <p:ph type="pic" sz="quarter" idx="15"/>
          </p:nvPr>
        </p:nvSpPr>
        <p:spPr>
          <a:xfrm>
            <a:off x="6156000" y="1440000"/>
            <a:ext cx="5328000" cy="2061008"/>
          </a:xfrm>
        </p:spPr>
        <p:txBody>
          <a:bodyPr>
            <a:normAutofit/>
          </a:bodyPr>
          <a:lstStyle>
            <a:lvl1pPr marL="0" indent="0">
              <a:buNone/>
              <a:defRPr sz="1600"/>
            </a:lvl1pPr>
          </a:lstStyle>
          <a:p>
            <a:r>
              <a:rPr lang="sv-SE" smtClean="0"/>
              <a:t>Klicka på ikonen för att lägga till en bild</a:t>
            </a:r>
            <a:endParaRPr lang="sv-SE"/>
          </a:p>
        </p:txBody>
      </p:sp>
      <p:sp>
        <p:nvSpPr>
          <p:cNvPr id="11" name="Platshållare för bild 7"/>
          <p:cNvSpPr>
            <a:spLocks noGrp="1"/>
          </p:cNvSpPr>
          <p:nvPr>
            <p:ph type="pic" sz="quarter" idx="16"/>
          </p:nvPr>
        </p:nvSpPr>
        <p:spPr>
          <a:xfrm>
            <a:off x="720000" y="3645024"/>
            <a:ext cx="5292000" cy="2097272"/>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6156000" y="3645024"/>
            <a:ext cx="5328000" cy="2097272"/>
          </a:xfrm>
        </p:spPr>
        <p:txBody>
          <a:bodyPr>
            <a:normAutofit/>
          </a:bodyPr>
          <a:lstStyle>
            <a:lvl1pPr marL="0" indent="0">
              <a:buNone/>
              <a:defRPr sz="1600"/>
            </a:lvl1pPr>
          </a:lstStyle>
          <a:p>
            <a:r>
              <a:rPr lang="sv-SE" smtClean="0"/>
              <a:t>Klicka på ikonen för att lägga till en bild</a:t>
            </a:r>
            <a:endParaRPr lang="sv-SE"/>
          </a:p>
        </p:txBody>
      </p:sp>
    </p:spTree>
    <p:extLst>
      <p:ext uri="{BB962C8B-B14F-4D97-AF65-F5344CB8AC3E}">
        <p14:creationId xmlns:p14="http://schemas.microsoft.com/office/powerpoint/2010/main" val="29745579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nehållssida - Stor bild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10801349" cy="4248000"/>
          </a:xfrm>
        </p:spPr>
        <p:txBody>
          <a:bodyPr>
            <a:normAutofit/>
          </a:bodyPr>
          <a:lstStyle>
            <a:lvl1pPr marL="0" indent="0">
              <a:buNone/>
              <a:defRPr sz="19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4092201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lsida med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12192000" cy="6858000"/>
          </a:xfrm>
        </p:spPr>
        <p:txBody>
          <a:bodyPr>
            <a:normAutofit/>
          </a:bodyPr>
          <a:lstStyle>
            <a:lvl1pPr marL="0" indent="0">
              <a:buNone/>
              <a:defRPr sz="15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5369525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3" name="textruta 2"/>
          <p:cNvSpPr txBox="1"/>
          <p:nvPr userDrawn="1"/>
        </p:nvSpPr>
        <p:spPr>
          <a:xfrm>
            <a:off x="3479907" y="4439403"/>
            <a:ext cx="5232187" cy="369332"/>
          </a:xfrm>
          <a:prstGeom prst="rect">
            <a:avLst/>
          </a:prstGeom>
          <a:noFill/>
        </p:spPr>
        <p:txBody>
          <a:bodyPr wrap="square" lIns="0" tIns="0" rIns="0" bIns="0" rtlCol="0">
            <a:spAutoFit/>
          </a:bodyPr>
          <a:lstStyle/>
          <a:p>
            <a:pPr algn="ctr"/>
            <a:r>
              <a:rPr lang="sv-SE" sz="2400" b="1" i="0" u="none" strike="noStrike" kern="1200" baseline="0" dirty="0" smtClean="0">
                <a:solidFill>
                  <a:schemeClr val="tx1"/>
                </a:solidFill>
                <a:latin typeface="+mn-lt"/>
                <a:ea typeface="+mn-ea"/>
                <a:cs typeface="+mn-cs"/>
              </a:rPr>
              <a:t>regiongavleborg.se </a:t>
            </a:r>
            <a:endParaRPr lang="sv-SE" sz="2800" b="1" dirty="0"/>
          </a:p>
        </p:txBody>
      </p:sp>
      <p:pic>
        <p:nvPicPr>
          <p:cNvPr id="1026" name="Picture 2" descr="G:\Information\Mallar\Mallar Visuell identitet\@Regionmallar_2015\Logotyper\Koncernlogotyp region\Koncernlogotyp färg\Koncernlogotyp_fär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6778" y="2852936"/>
            <a:ext cx="4018447" cy="121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9478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80333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0" y="0"/>
            <a:ext cx="12192000" cy="6858000"/>
          </a:xfrm>
        </p:spPr>
        <p:txBody>
          <a:bodyPr/>
          <a:lstStyle/>
          <a:p>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3EA194-4ED2-4776-9E7C-CE407BE95546}"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2024-02-28</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72053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2 - Rubrik och underrubrik">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2" y="5085016"/>
            <a:ext cx="10801351"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2" name="Rubrik 1"/>
          <p:cNvSpPr>
            <a:spLocks noGrp="1"/>
          </p:cNvSpPr>
          <p:nvPr>
            <p:ph type="ctrTitle" hasCustomPrompt="1"/>
          </p:nvPr>
        </p:nvSpPr>
        <p:spPr>
          <a:xfrm>
            <a:off x="720002" y="3573016"/>
            <a:ext cx="10801351" cy="1440000"/>
          </a:xfrm>
        </p:spPr>
        <p:txBody>
          <a:bodyPr anchor="b"/>
          <a:lstStyle>
            <a:lvl1pPr algn="l">
              <a:defRPr sz="5100"/>
            </a:lvl1pPr>
          </a:lstStyle>
          <a:p>
            <a:r>
              <a:rPr lang="sv-SE" dirty="0" smtClean="0"/>
              <a:t>Klicka här för att skriva in en rubrik</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31247275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RANGE - Film">
    <p:spTree>
      <p:nvGrpSpPr>
        <p:cNvPr id="1" name=""/>
        <p:cNvGrpSpPr/>
        <p:nvPr/>
      </p:nvGrpSpPr>
      <p:grpSpPr>
        <a:xfrm>
          <a:off x="0" y="0"/>
          <a:ext cx="0" cy="0"/>
          <a:chOff x="0" y="0"/>
          <a:chExt cx="0" cy="0"/>
        </a:xfrm>
      </p:grpSpPr>
      <p:sp>
        <p:nvSpPr>
          <p:cNvPr id="3" name="Platshållare för media 2"/>
          <p:cNvSpPr>
            <a:spLocks noGrp="1"/>
          </p:cNvSpPr>
          <p:nvPr>
            <p:ph type="media" sz="quarter" idx="13"/>
          </p:nvPr>
        </p:nvSpPr>
        <p:spPr>
          <a:xfrm>
            <a:off x="0" y="0"/>
            <a:ext cx="12192000" cy="6858000"/>
          </a:xfrm>
        </p:spPr>
        <p:txBody>
          <a:bodyPr/>
          <a:lstStyle/>
          <a:p>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6A0851-13CF-4A9F-8488-ED004F0A00E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2024-02-28</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5C13B-CD88-43AB-BEBB-7091F022366D}" type="slidenum">
              <a:rPr kumimoji="0" lang="sv-SE" sz="12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1"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13616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4050" name="Picture 2" descr="SU_PPT_eld"/>
          <p:cNvPicPr>
            <a:picLocks noChangeAspect="1" noChangeArrowheads="1"/>
          </p:cNvPicPr>
          <p:nvPr/>
        </p:nvPicPr>
        <p:blipFill>
          <a:blip r:embed="rId2" cstate="print"/>
          <a:srcRect l="4988" t="-362"/>
          <a:stretch>
            <a:fillRect/>
          </a:stretch>
        </p:blipFill>
        <p:spPr bwMode="auto">
          <a:xfrm>
            <a:off x="4233" y="1590676"/>
            <a:ext cx="9677400" cy="5286375"/>
          </a:xfrm>
          <a:prstGeom prst="rect">
            <a:avLst/>
          </a:prstGeom>
          <a:noFill/>
        </p:spPr>
      </p:pic>
      <p:sp>
        <p:nvSpPr>
          <p:cNvPr id="514051" name="Rectangle 3"/>
          <p:cNvSpPr>
            <a:spLocks noGrp="1" noChangeArrowheads="1"/>
          </p:cNvSpPr>
          <p:nvPr>
            <p:ph type="ctrTitle"/>
          </p:nvPr>
        </p:nvSpPr>
        <p:spPr>
          <a:xfrm>
            <a:off x="1341968" y="2435226"/>
            <a:ext cx="8843433" cy="1425575"/>
          </a:xfrm>
        </p:spPr>
        <p:txBody>
          <a:bodyPr lIns="72000" tIns="36000" rIns="72000" bIns="36000" anchor="ctr"/>
          <a:lstStyle>
            <a:lvl1pPr>
              <a:lnSpc>
                <a:spcPct val="100000"/>
              </a:lnSpc>
              <a:defRPr sz="4400" b="0"/>
            </a:lvl1pPr>
          </a:lstStyle>
          <a:p>
            <a:r>
              <a:rPr lang="sv-SE"/>
              <a:t>Klicka här för att ändra format</a:t>
            </a:r>
          </a:p>
        </p:txBody>
      </p:sp>
      <p:sp>
        <p:nvSpPr>
          <p:cNvPr id="514052" name="Rectangle 4"/>
          <p:cNvSpPr>
            <a:spLocks noGrp="1" noChangeArrowheads="1"/>
          </p:cNvSpPr>
          <p:nvPr>
            <p:ph type="subTitle" idx="1"/>
          </p:nvPr>
        </p:nvSpPr>
        <p:spPr>
          <a:xfrm>
            <a:off x="1341968" y="3860801"/>
            <a:ext cx="8843433" cy="1165225"/>
          </a:xfrm>
        </p:spPr>
        <p:txBody>
          <a:bodyPr/>
          <a:lstStyle>
            <a:lvl1pPr marL="0" indent="0">
              <a:buFontTx/>
              <a:buNone/>
              <a:defRPr/>
            </a:lvl1pPr>
          </a:lstStyle>
          <a:p>
            <a:r>
              <a:rPr lang="sv-SE"/>
              <a:t>Klicka här för att ändra format på underrubrik i bakgrunden</a:t>
            </a:r>
          </a:p>
        </p:txBody>
      </p:sp>
      <p:pic>
        <p:nvPicPr>
          <p:cNvPr id="514053" name="Picture 5" descr="SU_logo_32mm_300dpi_SVENSK"/>
          <p:cNvPicPr>
            <a:picLocks noChangeAspect="1" noChangeArrowheads="1"/>
          </p:cNvPicPr>
          <p:nvPr/>
        </p:nvPicPr>
        <p:blipFill>
          <a:blip r:embed="rId3" cstate="print"/>
          <a:srcRect/>
          <a:stretch>
            <a:fillRect/>
          </a:stretch>
        </p:blipFill>
        <p:spPr bwMode="auto">
          <a:xfrm>
            <a:off x="10185401" y="287339"/>
            <a:ext cx="1536700" cy="1011237"/>
          </a:xfrm>
          <a:prstGeom prst="rect">
            <a:avLst/>
          </a:prstGeom>
          <a:noFill/>
        </p:spPr>
      </p:pic>
      <p:sp>
        <p:nvSpPr>
          <p:cNvPr id="514054" name="Rectangle 6"/>
          <p:cNvSpPr>
            <a:spLocks noGrp="1" noChangeArrowheads="1"/>
          </p:cNvSpPr>
          <p:nvPr>
            <p:ph type="dt" sz="half" idx="2"/>
          </p:nvPr>
        </p:nvSpPr>
        <p:spPr/>
        <p:txBody>
          <a:bodyPr/>
          <a:lstStyle>
            <a:lvl1pPr>
              <a:defRPr/>
            </a:lvl1pPr>
          </a:lstStyle>
          <a:p>
            <a:endParaRPr lang="sv-SE">
              <a:solidFill>
                <a:srgbClr val="000000"/>
              </a:solidFill>
            </a:endParaRPr>
          </a:p>
        </p:txBody>
      </p:sp>
      <p:sp>
        <p:nvSpPr>
          <p:cNvPr id="514055" name="Rectangle 7"/>
          <p:cNvSpPr>
            <a:spLocks noGrp="1" noChangeArrowheads="1"/>
          </p:cNvSpPr>
          <p:nvPr>
            <p:ph type="ftr" sz="quarter" idx="3"/>
          </p:nvPr>
        </p:nvSpPr>
        <p:spPr>
          <a:xfrm>
            <a:off x="2582334" y="6151564"/>
            <a:ext cx="5990167" cy="301625"/>
          </a:xfrm>
        </p:spPr>
        <p:txBody>
          <a:bodyPr/>
          <a:lstStyle>
            <a:lvl1pPr>
              <a:defRPr/>
            </a:lvl1pPr>
          </a:lstStyle>
          <a:p>
            <a:r>
              <a:rPr lang="sv-SE">
                <a:solidFill>
                  <a:srgbClr val="000000"/>
                </a:solidFill>
              </a:rPr>
              <a:t>/ </a:t>
            </a:r>
          </a:p>
        </p:txBody>
      </p:sp>
      <p:sp>
        <p:nvSpPr>
          <p:cNvPr id="514056" name="Rectangle 8"/>
          <p:cNvSpPr>
            <a:spLocks noGrp="1" noChangeArrowheads="1"/>
          </p:cNvSpPr>
          <p:nvPr>
            <p:ph type="sldNum" sz="quarter" idx="4"/>
          </p:nvPr>
        </p:nvSpPr>
        <p:spPr/>
        <p:txBody>
          <a:bodyPr/>
          <a:lstStyle>
            <a:lvl1pPr>
              <a:defRPr/>
            </a:lvl1pPr>
          </a:lstStyle>
          <a:p>
            <a:fld id="{7E82220B-A960-4F28-B11C-B531E11FDAB3}"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704942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endParaRPr lang="sv-SE">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sv-SE">
                <a:solidFill>
                  <a:srgbClr val="000000"/>
                </a:solidFill>
              </a:rPr>
              <a:t>/ </a:t>
            </a:r>
          </a:p>
        </p:txBody>
      </p:sp>
      <p:sp>
        <p:nvSpPr>
          <p:cNvPr id="6" name="Slide Number Placeholder 5"/>
          <p:cNvSpPr>
            <a:spLocks noGrp="1"/>
          </p:cNvSpPr>
          <p:nvPr>
            <p:ph type="sldNum" sz="quarter" idx="12"/>
          </p:nvPr>
        </p:nvSpPr>
        <p:spPr/>
        <p:txBody>
          <a:bodyPr/>
          <a:lstStyle>
            <a:lvl1pPr>
              <a:defRPr/>
            </a:lvl1pPr>
          </a:lstStyle>
          <a:p>
            <a:fld id="{39ED8815-7765-4728-8C04-A72106194AF8}"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126101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sv-SE">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sv-SE">
                <a:solidFill>
                  <a:srgbClr val="000000"/>
                </a:solidFill>
              </a:rPr>
              <a:t>/ </a:t>
            </a:r>
          </a:p>
        </p:txBody>
      </p:sp>
      <p:sp>
        <p:nvSpPr>
          <p:cNvPr id="6" name="Slide Number Placeholder 5"/>
          <p:cNvSpPr>
            <a:spLocks noGrp="1"/>
          </p:cNvSpPr>
          <p:nvPr>
            <p:ph type="sldNum" sz="quarter" idx="12"/>
          </p:nvPr>
        </p:nvSpPr>
        <p:spPr/>
        <p:txBody>
          <a:bodyPr/>
          <a:lstStyle>
            <a:lvl1pPr>
              <a:defRPr/>
            </a:lvl1pPr>
          </a:lstStyle>
          <a:p>
            <a:fld id="{8D5A6BAC-49D4-4FD7-A2FB-D0CBD4AD2C3C}"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342451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1054100" y="2806700"/>
            <a:ext cx="4464051" cy="321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5721351" y="2806700"/>
            <a:ext cx="4464049" cy="321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lvl1pPr>
              <a:defRPr/>
            </a:lvl1pPr>
          </a:lstStyle>
          <a:p>
            <a:endParaRPr lang="sv-SE">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sv-SE">
                <a:solidFill>
                  <a:srgbClr val="000000"/>
                </a:solidFill>
              </a:rPr>
              <a:t>/ </a:t>
            </a:r>
          </a:p>
        </p:txBody>
      </p:sp>
      <p:sp>
        <p:nvSpPr>
          <p:cNvPr id="7" name="Slide Number Placeholder 6"/>
          <p:cNvSpPr>
            <a:spLocks noGrp="1"/>
          </p:cNvSpPr>
          <p:nvPr>
            <p:ph type="sldNum" sz="quarter" idx="12"/>
          </p:nvPr>
        </p:nvSpPr>
        <p:spPr/>
        <p:txBody>
          <a:bodyPr/>
          <a:lstStyle>
            <a:lvl1pPr>
              <a:defRPr/>
            </a:lvl1pPr>
          </a:lstStyle>
          <a:p>
            <a:fld id="{29FA8303-75DC-47A1-A47A-4E22B811A0B6}"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4012330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lvl1pPr>
              <a:defRPr/>
            </a:lvl1pPr>
          </a:lstStyle>
          <a:p>
            <a:endParaRPr lang="sv-SE">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sv-SE">
                <a:solidFill>
                  <a:srgbClr val="000000"/>
                </a:solidFill>
              </a:rPr>
              <a:t>/ </a:t>
            </a:r>
          </a:p>
        </p:txBody>
      </p:sp>
      <p:sp>
        <p:nvSpPr>
          <p:cNvPr id="9" name="Slide Number Placeholder 8"/>
          <p:cNvSpPr>
            <a:spLocks noGrp="1"/>
          </p:cNvSpPr>
          <p:nvPr>
            <p:ph type="sldNum" sz="quarter" idx="12"/>
          </p:nvPr>
        </p:nvSpPr>
        <p:spPr/>
        <p:txBody>
          <a:bodyPr/>
          <a:lstStyle>
            <a:lvl1pPr>
              <a:defRPr/>
            </a:lvl1pPr>
          </a:lstStyle>
          <a:p>
            <a:fld id="{04E34427-A7AD-4D73-A07F-076A42F22AF5}"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711048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lvl1pPr>
              <a:defRPr/>
            </a:lvl1pPr>
          </a:lstStyle>
          <a:p>
            <a:endParaRPr lang="sv-SE">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sv-SE">
                <a:solidFill>
                  <a:srgbClr val="000000"/>
                </a:solidFill>
              </a:rPr>
              <a:t>/ </a:t>
            </a:r>
          </a:p>
        </p:txBody>
      </p:sp>
      <p:sp>
        <p:nvSpPr>
          <p:cNvPr id="5" name="Slide Number Placeholder 4"/>
          <p:cNvSpPr>
            <a:spLocks noGrp="1"/>
          </p:cNvSpPr>
          <p:nvPr>
            <p:ph type="sldNum" sz="quarter" idx="12"/>
          </p:nvPr>
        </p:nvSpPr>
        <p:spPr/>
        <p:txBody>
          <a:bodyPr/>
          <a:lstStyle>
            <a:lvl1pPr>
              <a:defRPr/>
            </a:lvl1pPr>
          </a:lstStyle>
          <a:p>
            <a:fld id="{1B77CC00-A2A4-4E60-91AC-3213622B979C}"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953386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sv-SE">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sv-SE">
                <a:solidFill>
                  <a:srgbClr val="000000"/>
                </a:solidFill>
              </a:rPr>
              <a:t>/ </a:t>
            </a:r>
          </a:p>
        </p:txBody>
      </p:sp>
      <p:sp>
        <p:nvSpPr>
          <p:cNvPr id="4" name="Slide Number Placeholder 3"/>
          <p:cNvSpPr>
            <a:spLocks noGrp="1"/>
          </p:cNvSpPr>
          <p:nvPr>
            <p:ph type="sldNum" sz="quarter" idx="12"/>
          </p:nvPr>
        </p:nvSpPr>
        <p:spPr/>
        <p:txBody>
          <a:bodyPr/>
          <a:lstStyle>
            <a:lvl1pPr>
              <a:defRPr/>
            </a:lvl1pPr>
          </a:lstStyle>
          <a:p>
            <a:fld id="{EB915E0A-9A65-4FB6-B146-8BCB7369A1B8}"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202934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sv-SE">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sv-SE">
                <a:solidFill>
                  <a:srgbClr val="000000"/>
                </a:solidFill>
              </a:rPr>
              <a:t>/ </a:t>
            </a:r>
          </a:p>
        </p:txBody>
      </p:sp>
      <p:sp>
        <p:nvSpPr>
          <p:cNvPr id="7" name="Slide Number Placeholder 6"/>
          <p:cNvSpPr>
            <a:spLocks noGrp="1"/>
          </p:cNvSpPr>
          <p:nvPr>
            <p:ph type="sldNum" sz="quarter" idx="12"/>
          </p:nvPr>
        </p:nvSpPr>
        <p:spPr/>
        <p:txBody>
          <a:bodyPr/>
          <a:lstStyle>
            <a:lvl1pPr>
              <a:defRPr/>
            </a:lvl1pPr>
          </a:lstStyle>
          <a:p>
            <a:fld id="{5460C45E-478F-47BE-8E50-0F34739BB3EE}"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057939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sv-SE">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sv-SE">
                <a:solidFill>
                  <a:srgbClr val="000000"/>
                </a:solidFill>
              </a:rPr>
              <a:t>/ </a:t>
            </a:r>
          </a:p>
        </p:txBody>
      </p:sp>
      <p:sp>
        <p:nvSpPr>
          <p:cNvPr id="7" name="Slide Number Placeholder 6"/>
          <p:cNvSpPr>
            <a:spLocks noGrp="1"/>
          </p:cNvSpPr>
          <p:nvPr>
            <p:ph type="sldNum" sz="quarter" idx="12"/>
          </p:nvPr>
        </p:nvSpPr>
        <p:spPr/>
        <p:txBody>
          <a:bodyPr/>
          <a:lstStyle>
            <a:lvl1pPr>
              <a:defRPr/>
            </a:lvl1pPr>
          </a:lstStyle>
          <a:p>
            <a:fld id="{70D56AEE-2C01-4FEC-ADB8-302C176561E6}"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85828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hållssida - 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1">
                <a:latin typeface="Century Gothic" panose="020B0502020202020204" pitchFamily="34" charset="0"/>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052000"/>
            <a:ext cx="10801349" cy="4140000"/>
          </a:xfrm>
        </p:spPr>
        <p:txBody>
          <a:bodyPr/>
          <a:lstStyle>
            <a:lvl1pPr>
              <a:defRPr baseline="0"/>
            </a:lvl1pPr>
            <a:lvl4pPr marL="1168371" indent="-182558">
              <a:defRPr/>
            </a:lvl4pPr>
            <a:lvl5pPr marL="1527136" indent="-184146">
              <a:defRPr/>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3096484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endParaRPr lang="sv-SE">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sv-SE">
                <a:solidFill>
                  <a:srgbClr val="000000"/>
                </a:solidFill>
              </a:rPr>
              <a:t>/ </a:t>
            </a:r>
          </a:p>
        </p:txBody>
      </p:sp>
      <p:sp>
        <p:nvSpPr>
          <p:cNvPr id="6" name="Slide Number Placeholder 5"/>
          <p:cNvSpPr>
            <a:spLocks noGrp="1"/>
          </p:cNvSpPr>
          <p:nvPr>
            <p:ph type="sldNum" sz="quarter" idx="12"/>
          </p:nvPr>
        </p:nvSpPr>
        <p:spPr/>
        <p:txBody>
          <a:bodyPr/>
          <a:lstStyle>
            <a:lvl1pPr>
              <a:defRPr/>
            </a:lvl1pPr>
          </a:lstStyle>
          <a:p>
            <a:fld id="{D381B1AC-5186-4361-ADD2-0009DCD00A49}"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4240421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3634" y="1943100"/>
            <a:ext cx="2281767" cy="407828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1054100" y="1943100"/>
            <a:ext cx="6646333" cy="4078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endParaRPr lang="sv-SE">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sv-SE">
                <a:solidFill>
                  <a:srgbClr val="000000"/>
                </a:solidFill>
              </a:rPr>
              <a:t>/ </a:t>
            </a:r>
          </a:p>
        </p:txBody>
      </p:sp>
      <p:sp>
        <p:nvSpPr>
          <p:cNvPr id="6" name="Slide Number Placeholder 5"/>
          <p:cNvSpPr>
            <a:spLocks noGrp="1"/>
          </p:cNvSpPr>
          <p:nvPr>
            <p:ph type="sldNum" sz="quarter" idx="12"/>
          </p:nvPr>
        </p:nvSpPr>
        <p:spPr/>
        <p:txBody>
          <a:bodyPr/>
          <a:lstStyle>
            <a:lvl1pPr>
              <a:defRPr/>
            </a:lvl1pPr>
          </a:lstStyle>
          <a:p>
            <a:fld id="{F81B8C18-5963-4230-966D-D2877371B581}"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109240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sida 1 - Rubrik, underrubrik, bildkollage">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0" y="4320000"/>
            <a:ext cx="7824272"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10" name="Platshållare för bild 9"/>
          <p:cNvSpPr>
            <a:spLocks noGrp="1"/>
          </p:cNvSpPr>
          <p:nvPr>
            <p:ph type="pic" sz="quarter" idx="14" hasCustomPrompt="1"/>
          </p:nvPr>
        </p:nvSpPr>
        <p:spPr>
          <a:xfrm>
            <a:off x="6372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1" name="Platshållare för bild 9"/>
          <p:cNvSpPr>
            <a:spLocks noGrp="1"/>
          </p:cNvSpPr>
          <p:nvPr>
            <p:ph type="pic" sz="quarter" idx="15" hasCustomPrompt="1"/>
          </p:nvPr>
        </p:nvSpPr>
        <p:spPr>
          <a:xfrm>
            <a:off x="9306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2" name="Platshållare för bild 9"/>
          <p:cNvSpPr>
            <a:spLocks noGrp="1"/>
          </p:cNvSpPr>
          <p:nvPr>
            <p:ph type="pic" sz="quarter" idx="16" hasCustomPrompt="1"/>
          </p:nvPr>
        </p:nvSpPr>
        <p:spPr>
          <a:xfrm>
            <a:off x="9306000" y="2204864"/>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2" name="Rubrik 1"/>
          <p:cNvSpPr>
            <a:spLocks noGrp="1"/>
          </p:cNvSpPr>
          <p:nvPr>
            <p:ph type="ctrTitle" hasCustomPrompt="1"/>
          </p:nvPr>
        </p:nvSpPr>
        <p:spPr>
          <a:xfrm>
            <a:off x="720000" y="2808000"/>
            <a:ext cx="7824272" cy="1440000"/>
          </a:xfrm>
        </p:spPr>
        <p:txBody>
          <a:bodyPr anchor="b"/>
          <a:lstStyle>
            <a:lvl1pPr algn="l">
              <a:defRPr sz="5100"/>
            </a:lvl1pPr>
          </a:lstStyle>
          <a:p>
            <a:r>
              <a:rPr lang="sv-SE" dirty="0" smtClean="0"/>
              <a:t>Klicka här för att skriva in en rubrik</a:t>
            </a:r>
            <a:endParaRPr lang="sv-SE" dirty="0"/>
          </a:p>
        </p:txBody>
      </p:sp>
      <p:sp>
        <p:nvSpPr>
          <p:cNvPr id="9" name="Platshållare för bild 9"/>
          <p:cNvSpPr>
            <a:spLocks noGrp="1"/>
          </p:cNvSpPr>
          <p:nvPr>
            <p:ph type="pic" sz="quarter" idx="17"/>
          </p:nvPr>
        </p:nvSpPr>
        <p:spPr>
          <a:xfrm>
            <a:off x="4528800" y="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sp>
        <p:nvSpPr>
          <p:cNvPr id="13" name="Platshållare för bild 9"/>
          <p:cNvSpPr>
            <a:spLocks noGrp="1"/>
          </p:cNvSpPr>
          <p:nvPr>
            <p:ph type="pic" sz="quarter" idx="18"/>
          </p:nvPr>
        </p:nvSpPr>
        <p:spPr>
          <a:xfrm>
            <a:off x="10392000" y="441000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16" name="Bildobjekt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14926539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sida 2 - Rubrik och underrubrik">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2" y="5085016"/>
            <a:ext cx="10801351"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2" name="Rubrik 1"/>
          <p:cNvSpPr>
            <a:spLocks noGrp="1"/>
          </p:cNvSpPr>
          <p:nvPr>
            <p:ph type="ctrTitle" hasCustomPrompt="1"/>
          </p:nvPr>
        </p:nvSpPr>
        <p:spPr>
          <a:xfrm>
            <a:off x="720002" y="3573016"/>
            <a:ext cx="10801351" cy="1440000"/>
          </a:xfrm>
        </p:spPr>
        <p:txBody>
          <a:bodyPr anchor="b"/>
          <a:lstStyle>
            <a:lvl1pPr algn="l">
              <a:defRPr sz="5100"/>
            </a:lvl1pPr>
          </a:lstStyle>
          <a:p>
            <a:r>
              <a:rPr lang="sv-SE" dirty="0" smtClean="0"/>
              <a:t>Klicka här för att skriva in en rubrik</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11779439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sida 3 - Rubrik, underrubrik, stående bild till höger">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0001" y="2060848"/>
            <a:ext cx="5880057" cy="2160000"/>
          </a:xfrm>
        </p:spPr>
        <p:txBody>
          <a:bodyPr anchor="b">
            <a:normAutofit/>
          </a:bodyPr>
          <a:lstStyle>
            <a:lvl1pPr algn="l">
              <a:defRPr sz="4400"/>
            </a:lvl1pPr>
          </a:lstStyle>
          <a:p>
            <a:r>
              <a:rPr lang="sv-SE" dirty="0" smtClean="0"/>
              <a:t>Klicka här för att skriva in en rubrik</a:t>
            </a:r>
            <a:endParaRPr lang="sv-SE" dirty="0"/>
          </a:p>
        </p:txBody>
      </p:sp>
      <p:sp>
        <p:nvSpPr>
          <p:cNvPr id="3" name="Underrubrik 2"/>
          <p:cNvSpPr>
            <a:spLocks noGrp="1"/>
          </p:cNvSpPr>
          <p:nvPr>
            <p:ph type="subTitle" idx="1" hasCustomPrompt="1"/>
          </p:nvPr>
        </p:nvSpPr>
        <p:spPr>
          <a:xfrm>
            <a:off x="720001" y="4320000"/>
            <a:ext cx="5880057"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9" name="Platshållare för bild 8"/>
          <p:cNvSpPr>
            <a:spLocks noGrp="1"/>
          </p:cNvSpPr>
          <p:nvPr>
            <p:ph type="pic" sz="quarter" idx="13"/>
          </p:nvPr>
        </p:nvSpPr>
        <p:spPr>
          <a:xfrm>
            <a:off x="6960096" y="0"/>
            <a:ext cx="5243904" cy="6858000"/>
          </a:xfrm>
        </p:spPr>
        <p:txBody>
          <a:bodyPr>
            <a:normAutofit/>
          </a:bodyPr>
          <a:lstStyle>
            <a:lvl1pPr marL="0" indent="0">
              <a:buNone/>
              <a:defRPr sz="1900"/>
            </a:lvl1pPr>
          </a:lstStyle>
          <a:p>
            <a:r>
              <a:rPr lang="sv-SE" smtClean="0"/>
              <a:t>Klicka på ikonen för att lägga till en bild</a:t>
            </a:r>
            <a:endParaRPr lang="sv-SE" dirty="0"/>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142554634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nehållssida - 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052000"/>
            <a:ext cx="10801349" cy="4140000"/>
          </a:xfrm>
        </p:spPr>
        <p:txBody>
          <a:bodyPr/>
          <a:lstStyle>
            <a:lvl1pPr>
              <a:defRPr baseline="0"/>
            </a:lvl1pPr>
            <a:lvl4pPr marL="1168371" indent="-182558">
              <a:defRPr/>
            </a:lvl4pPr>
            <a:lvl5pPr marL="1527136" indent="-184146">
              <a:defRPr/>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90953530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a:defRPr sz="2000" baseline="0"/>
            </a:lvl1pPr>
            <a:lvl2pPr>
              <a:defRPr sz="1900"/>
            </a:lvl2pPr>
            <a:lvl3pPr>
              <a:defRPr sz="1600"/>
            </a:lvl3pPr>
            <a:lvl4pPr>
              <a:defRPr sz="1500"/>
            </a:lvl4pPr>
            <a:lvl5pPr>
              <a:defRPr sz="1200"/>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53787439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ehållssida - Rubrik och text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052000"/>
            <a:ext cx="10801349" cy="4140000"/>
          </a:xfrm>
        </p:spPr>
        <p:txBody>
          <a:bodyPr/>
          <a:lstStyle>
            <a:lvl1pPr marL="0" indent="0">
              <a:buFontTx/>
              <a:buNone/>
              <a:defRPr/>
            </a:lvl1pPr>
            <a:lvl2pPr marL="274630" indent="0">
              <a:buFontTx/>
              <a:buNone/>
              <a:defRPr/>
            </a:lvl2pPr>
            <a:lvl3pPr marL="627047" indent="0">
              <a:buFontTx/>
              <a:buNone/>
              <a:defRPr/>
            </a:lvl3pPr>
            <a:lvl4pPr marL="1071536" indent="0">
              <a:buFontTx/>
              <a:buNone/>
              <a:defRPr/>
            </a:lvl4pPr>
            <a:lvl5pPr marL="1436651" indent="0">
              <a:buFontTx/>
              <a:buNone/>
              <a:defRPr/>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0176515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text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marL="0" indent="0">
              <a:buFontTx/>
              <a:buNone/>
              <a:defRPr sz="2000"/>
            </a:lvl1pPr>
            <a:lvl2pPr marL="274630" indent="0">
              <a:buFontTx/>
              <a:buNone/>
              <a:defRPr sz="1900"/>
            </a:lvl2pPr>
            <a:lvl3pPr marL="627047" indent="0">
              <a:buFontTx/>
              <a:buNone/>
              <a:defRPr sz="1600"/>
            </a:lvl3pPr>
            <a:lvl4pPr marL="1071536" indent="0">
              <a:buFontTx/>
              <a:buNone/>
              <a:defRPr sz="1500"/>
            </a:lvl4pPr>
            <a:lvl5pPr marL="1436651" indent="0">
              <a:buFontTx/>
              <a:buNone/>
              <a:defRPr sz="1200"/>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38309298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nehållssida - 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a:defRPr/>
            </a:lvl1pPr>
            <a:lvl4pPr marL="1168371" indent="-182558">
              <a:defRPr/>
            </a:lvl4pPr>
            <a:lvl5pPr marL="1527136" indent="-184146">
              <a:defRPr/>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3"/>
          </p:nvPr>
        </p:nvSpPr>
        <p:spPr>
          <a:xfrm>
            <a:off x="6264000" y="2052000"/>
            <a:ext cx="5256000" cy="4113304"/>
          </a:xfrm>
        </p:spPr>
        <p:txBody>
          <a:bodyPr>
            <a:normAutofit/>
          </a:bodyPr>
          <a:lstStyle>
            <a:lvl1pPr marL="0" indent="0">
              <a:buNone/>
              <a:defRPr sz="1900"/>
            </a:lvl1pPr>
          </a:lstStyle>
          <a:p>
            <a:r>
              <a:rPr lang="sv-SE" smtClean="0"/>
              <a:t>Klicka på ikonen för att lägga till en bild</a:t>
            </a:r>
            <a:endParaRPr lang="sv-SE" dirty="0"/>
          </a:p>
        </p:txBody>
      </p:sp>
    </p:spTree>
    <p:extLst>
      <p:ext uri="{BB962C8B-B14F-4D97-AF65-F5344CB8AC3E}">
        <p14:creationId xmlns:p14="http://schemas.microsoft.com/office/powerpoint/2010/main" val="13526239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1">
                <a:latin typeface="Century Gothic" panose="020B0502020202020204" pitchFamily="34" charset="0"/>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a:defRPr sz="2000" baseline="0"/>
            </a:lvl1pPr>
            <a:lvl2pPr>
              <a:defRPr sz="1900"/>
            </a:lvl2pPr>
            <a:lvl3pPr>
              <a:defRPr sz="1600"/>
            </a:lvl3pPr>
            <a:lvl4pPr>
              <a:defRPr sz="1500"/>
            </a:lvl4pPr>
            <a:lvl5pPr>
              <a:defRPr sz="1200"/>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22002057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3" name="Platshållare för innehåll 2"/>
          <p:cNvSpPr>
            <a:spLocks noGrp="1"/>
          </p:cNvSpPr>
          <p:nvPr>
            <p:ph idx="1" hasCustomPrompt="1"/>
          </p:nvPr>
        </p:nvSpPr>
        <p:spPr>
          <a:xfrm>
            <a:off x="720000" y="2556000"/>
            <a:ext cx="5256000" cy="3636000"/>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3"/>
          </p:nvPr>
        </p:nvSpPr>
        <p:spPr>
          <a:xfrm>
            <a:off x="6264000" y="2556000"/>
            <a:ext cx="5256000" cy="3609304"/>
          </a:xfrm>
        </p:spPr>
        <p:txBody>
          <a:bodyPr>
            <a:normAutofit/>
          </a:bodyPr>
          <a:lstStyle>
            <a:lvl1pPr marL="0" indent="0">
              <a:buNone/>
              <a:defRPr sz="1600"/>
            </a:lvl1pPr>
          </a:lstStyle>
          <a:p>
            <a:r>
              <a:rPr lang="sv-SE" smtClean="0"/>
              <a:t>Klicka på ikonen för att lägga till en bild</a:t>
            </a:r>
            <a:endParaRPr lang="sv-SE" dirty="0"/>
          </a:p>
        </p:txBody>
      </p:sp>
      <p:sp>
        <p:nvSpPr>
          <p:cNvPr id="7"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350159795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nnehållssida -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aseline="0"/>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052000"/>
            <a:ext cx="6480000" cy="4113304"/>
          </a:xfrm>
        </p:spPr>
        <p:txBody>
          <a:bodyPr/>
          <a:lstStyle>
            <a:lvl1pPr>
              <a:defRPr/>
            </a:lvl1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p:cNvSpPr>
          <p:nvPr>
            <p:ph type="pic" sz="quarter" idx="16"/>
          </p:nvPr>
        </p:nvSpPr>
        <p:spPr>
          <a:xfrm>
            <a:off x="720003" y="4212000"/>
            <a:ext cx="3945255" cy="1980000"/>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720003" y="2052000"/>
            <a:ext cx="3945255" cy="1980000"/>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206221817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aseline="0"/>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556000"/>
            <a:ext cx="6480000" cy="3609304"/>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p:cNvSpPr>
          <p:nvPr>
            <p:ph type="pic" sz="quarter" idx="16"/>
          </p:nvPr>
        </p:nvSpPr>
        <p:spPr>
          <a:xfrm>
            <a:off x="720002" y="4356000"/>
            <a:ext cx="3945255" cy="1800000"/>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720002" y="2556000"/>
            <a:ext cx="3945255" cy="1620000"/>
          </a:xfrm>
        </p:spPr>
        <p:txBody>
          <a:bodyPr>
            <a:normAutofit/>
          </a:bodyPr>
          <a:lstStyle>
            <a:lvl1pPr marL="0" indent="0">
              <a:buNone/>
              <a:defRPr sz="1600"/>
            </a:lvl1pPr>
          </a:lstStyle>
          <a:p>
            <a:r>
              <a:rPr lang="sv-SE" smtClean="0"/>
              <a:t>Klicka på ikonen för att lägga till en bild</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427670641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nnehållssida - 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8" name="Platshållare för bild 7"/>
          <p:cNvSpPr>
            <a:spLocks noGrp="1"/>
          </p:cNvSpPr>
          <p:nvPr>
            <p:ph type="pic" sz="quarter" idx="13"/>
          </p:nvPr>
        </p:nvSpPr>
        <p:spPr>
          <a:xfrm>
            <a:off x="6264000" y="2052000"/>
            <a:ext cx="5256000"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0" name="Platshållare för bild 7"/>
          <p:cNvSpPr>
            <a:spLocks noGrp="1"/>
          </p:cNvSpPr>
          <p:nvPr>
            <p:ph type="pic" sz="quarter" idx="14"/>
          </p:nvPr>
        </p:nvSpPr>
        <p:spPr>
          <a:xfrm>
            <a:off x="720000" y="2052000"/>
            <a:ext cx="5256000" cy="3753264"/>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46732446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8" name="Platshållare för bild 7"/>
          <p:cNvSpPr>
            <a:spLocks noGrp="1"/>
          </p:cNvSpPr>
          <p:nvPr>
            <p:ph type="pic" sz="quarter" idx="13"/>
          </p:nvPr>
        </p:nvSpPr>
        <p:spPr>
          <a:xfrm>
            <a:off x="6264000" y="2556000"/>
            <a:ext cx="5256000"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0" name="Platshållare för bild 7"/>
          <p:cNvSpPr>
            <a:spLocks noGrp="1"/>
          </p:cNvSpPr>
          <p:nvPr>
            <p:ph type="pic" sz="quarter" idx="14"/>
          </p:nvPr>
        </p:nvSpPr>
        <p:spPr>
          <a:xfrm>
            <a:off x="720000" y="2556000"/>
            <a:ext cx="5256000"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7" name="Platshållare för text 8"/>
          <p:cNvSpPr>
            <a:spLocks noGrp="1"/>
          </p:cNvSpPr>
          <p:nvPr>
            <p:ph type="body" sz="quarter" idx="15"/>
          </p:nvPr>
        </p:nvSpPr>
        <p:spPr>
          <a:xfrm>
            <a:off x="719999" y="2052000"/>
            <a:ext cx="10800000" cy="432000"/>
          </a:xfrm>
        </p:spPr>
        <p:txBody>
          <a:bodyPr anchor="ctr" anchorCtr="0"/>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365961560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nnehållssida - 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10" name="Platshållare för bild 7"/>
          <p:cNvSpPr>
            <a:spLocks noGrp="1"/>
          </p:cNvSpPr>
          <p:nvPr>
            <p:ph type="pic" sz="quarter" idx="14"/>
          </p:nvPr>
        </p:nvSpPr>
        <p:spPr>
          <a:xfrm>
            <a:off x="706758"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4" name="Platshållare för bild 7"/>
          <p:cNvSpPr>
            <a:spLocks noGrp="1"/>
          </p:cNvSpPr>
          <p:nvPr>
            <p:ph type="pic" sz="quarter" idx="15"/>
          </p:nvPr>
        </p:nvSpPr>
        <p:spPr>
          <a:xfrm>
            <a:off x="4374002"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5" name="Platshållare för bild 7"/>
          <p:cNvSpPr>
            <a:spLocks noGrp="1"/>
          </p:cNvSpPr>
          <p:nvPr>
            <p:ph type="pic" sz="quarter" idx="16"/>
          </p:nvPr>
        </p:nvSpPr>
        <p:spPr>
          <a:xfrm>
            <a:off x="8046002"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4263312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10" name="Platshållare för bild 7"/>
          <p:cNvSpPr>
            <a:spLocks noGrp="1"/>
          </p:cNvSpPr>
          <p:nvPr>
            <p:ph type="pic" sz="quarter" idx="14"/>
          </p:nvPr>
        </p:nvSpPr>
        <p:spPr>
          <a:xfrm>
            <a:off x="720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4" name="Platshållare för bild 7"/>
          <p:cNvSpPr>
            <a:spLocks noGrp="1"/>
          </p:cNvSpPr>
          <p:nvPr>
            <p:ph type="pic" sz="quarter" idx="15"/>
          </p:nvPr>
        </p:nvSpPr>
        <p:spPr>
          <a:xfrm>
            <a:off x="4392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5" name="Platshållare för bild 7"/>
          <p:cNvSpPr>
            <a:spLocks noGrp="1"/>
          </p:cNvSpPr>
          <p:nvPr>
            <p:ph type="pic" sz="quarter" idx="16"/>
          </p:nvPr>
        </p:nvSpPr>
        <p:spPr>
          <a:xfrm>
            <a:off x="8046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8" name="Platshållare för text 8"/>
          <p:cNvSpPr>
            <a:spLocks noGrp="1"/>
          </p:cNvSpPr>
          <p:nvPr>
            <p:ph type="body" sz="quarter" idx="17"/>
          </p:nvPr>
        </p:nvSpPr>
        <p:spPr>
          <a:xfrm>
            <a:off x="719999" y="2052000"/>
            <a:ext cx="10800000" cy="432000"/>
          </a:xfrm>
        </p:spPr>
        <p:txBody>
          <a:bodyPr anchor="ctr" anchorCtr="0"/>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388141535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nehållssida - 4 bilder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5292000" cy="2061008"/>
          </a:xfrm>
        </p:spPr>
        <p:txBody>
          <a:bodyPr>
            <a:normAutofit/>
          </a:bodyPr>
          <a:lstStyle>
            <a:lvl1pPr marL="0" indent="0">
              <a:buNone/>
              <a:defRPr sz="1600"/>
            </a:lvl1pPr>
          </a:lstStyle>
          <a:p>
            <a:r>
              <a:rPr lang="sv-SE" smtClean="0"/>
              <a:t>Klicka på ikonen för att lägga till en bild</a:t>
            </a:r>
            <a:endParaRPr lang="sv-SE" dirty="0"/>
          </a:p>
        </p:txBody>
      </p:sp>
      <p:sp>
        <p:nvSpPr>
          <p:cNvPr id="9" name="Platshållare för bild 7"/>
          <p:cNvSpPr>
            <a:spLocks noGrp="1"/>
          </p:cNvSpPr>
          <p:nvPr>
            <p:ph type="pic" sz="quarter" idx="15"/>
          </p:nvPr>
        </p:nvSpPr>
        <p:spPr>
          <a:xfrm>
            <a:off x="6156000" y="1440000"/>
            <a:ext cx="5328000" cy="2061008"/>
          </a:xfrm>
        </p:spPr>
        <p:txBody>
          <a:bodyPr>
            <a:normAutofit/>
          </a:bodyPr>
          <a:lstStyle>
            <a:lvl1pPr marL="0" indent="0">
              <a:buNone/>
              <a:defRPr sz="1600"/>
            </a:lvl1pPr>
          </a:lstStyle>
          <a:p>
            <a:r>
              <a:rPr lang="sv-SE" smtClean="0"/>
              <a:t>Klicka på ikonen för att lägga till en bild</a:t>
            </a:r>
            <a:endParaRPr lang="sv-SE"/>
          </a:p>
        </p:txBody>
      </p:sp>
      <p:sp>
        <p:nvSpPr>
          <p:cNvPr id="11" name="Platshållare för bild 7"/>
          <p:cNvSpPr>
            <a:spLocks noGrp="1"/>
          </p:cNvSpPr>
          <p:nvPr>
            <p:ph type="pic" sz="quarter" idx="16"/>
          </p:nvPr>
        </p:nvSpPr>
        <p:spPr>
          <a:xfrm>
            <a:off x="720000" y="3645024"/>
            <a:ext cx="5292000" cy="2097272"/>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6156000" y="3645024"/>
            <a:ext cx="5328000" cy="2097272"/>
          </a:xfrm>
        </p:spPr>
        <p:txBody>
          <a:bodyPr>
            <a:normAutofit/>
          </a:bodyPr>
          <a:lstStyle>
            <a:lvl1pPr marL="0" indent="0">
              <a:buNone/>
              <a:defRPr sz="1600"/>
            </a:lvl1pPr>
          </a:lstStyle>
          <a:p>
            <a:r>
              <a:rPr lang="sv-SE" smtClean="0"/>
              <a:t>Klicka på ikonen för att lägga till en bild</a:t>
            </a:r>
            <a:endParaRPr lang="sv-SE"/>
          </a:p>
        </p:txBody>
      </p:sp>
    </p:spTree>
    <p:extLst>
      <p:ext uri="{BB962C8B-B14F-4D97-AF65-F5344CB8AC3E}">
        <p14:creationId xmlns:p14="http://schemas.microsoft.com/office/powerpoint/2010/main" val="157624510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nnehållssida - Stor bild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10801349" cy="4248000"/>
          </a:xfrm>
        </p:spPr>
        <p:txBody>
          <a:bodyPr>
            <a:normAutofit/>
          </a:bodyPr>
          <a:lstStyle>
            <a:lvl1pPr marL="0" indent="0">
              <a:buNone/>
              <a:defRPr sz="19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6584278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nnehållssida - Media, utan rubrik">
    <p:spTree>
      <p:nvGrpSpPr>
        <p:cNvPr id="1" name=""/>
        <p:cNvGrpSpPr/>
        <p:nvPr/>
      </p:nvGrpSpPr>
      <p:grpSpPr>
        <a:xfrm>
          <a:off x="0" y="0"/>
          <a:ext cx="0" cy="0"/>
          <a:chOff x="0" y="0"/>
          <a:chExt cx="0" cy="0"/>
        </a:xfrm>
      </p:grpSpPr>
      <p:sp>
        <p:nvSpPr>
          <p:cNvPr id="3" name="Platshållare för media 2"/>
          <p:cNvSpPr>
            <a:spLocks noGrp="1"/>
          </p:cNvSpPr>
          <p:nvPr>
            <p:ph type="media" sz="quarter" idx="13"/>
          </p:nvPr>
        </p:nvSpPr>
        <p:spPr>
          <a:xfrm>
            <a:off x="720002" y="1440000"/>
            <a:ext cx="10801351" cy="4248000"/>
          </a:xfrm>
        </p:spPr>
        <p:txBody>
          <a:bodyPr>
            <a:normAutofit/>
          </a:bodyPr>
          <a:lstStyle>
            <a:lvl1pPr marL="0" indent="0">
              <a:buNone/>
              <a:defRPr sz="1900"/>
            </a:lvl1pPr>
          </a:lstStyle>
          <a:p>
            <a:r>
              <a:rPr lang="sv-SE" smtClean="0"/>
              <a:t>Klicka på ikonen för att lägga till ett medieklipp</a:t>
            </a:r>
            <a:endParaRPr lang="sv-SE"/>
          </a:p>
        </p:txBody>
      </p:sp>
    </p:spTree>
    <p:extLst>
      <p:ext uri="{BB962C8B-B14F-4D97-AF65-F5344CB8AC3E}">
        <p14:creationId xmlns:p14="http://schemas.microsoft.com/office/powerpoint/2010/main" val="30739484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text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marL="0" indent="0">
              <a:buFontTx/>
              <a:buNone/>
              <a:defRPr sz="2000"/>
            </a:lvl1pPr>
            <a:lvl2pPr marL="274630" indent="0">
              <a:buFontTx/>
              <a:buNone/>
              <a:defRPr sz="1900"/>
            </a:lvl2pPr>
            <a:lvl3pPr marL="627047" indent="0">
              <a:buFontTx/>
              <a:buNone/>
              <a:defRPr sz="1600"/>
            </a:lvl3pPr>
            <a:lvl4pPr marL="1071536" indent="0">
              <a:buFontTx/>
              <a:buNone/>
              <a:defRPr sz="1500"/>
            </a:lvl4pPr>
            <a:lvl5pPr marL="1436651" indent="0">
              <a:buFontTx/>
              <a:buNone/>
              <a:defRPr sz="1200"/>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98094211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lsida med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12192000" cy="6858000"/>
          </a:xfrm>
        </p:spPr>
        <p:txBody>
          <a:bodyPr>
            <a:normAutofit/>
          </a:bodyPr>
          <a:lstStyle>
            <a:lvl1pPr marL="0" indent="0">
              <a:buNone/>
              <a:defRPr sz="1500"/>
            </a:lvl1pPr>
          </a:lstStyle>
          <a:p>
            <a:r>
              <a:rPr lang="sv-SE" smtClean="0"/>
              <a:t>Klicka på ikonen för att lägga till en bild</a:t>
            </a:r>
            <a:endParaRPr lang="sv-SE" dirty="0"/>
          </a:p>
        </p:txBody>
      </p:sp>
    </p:spTree>
    <p:extLst>
      <p:ext uri="{BB962C8B-B14F-4D97-AF65-F5344CB8AC3E}">
        <p14:creationId xmlns:p14="http://schemas.microsoft.com/office/powerpoint/2010/main" val="182831165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3" name="textruta 2"/>
          <p:cNvSpPr txBox="1"/>
          <p:nvPr userDrawn="1"/>
        </p:nvSpPr>
        <p:spPr>
          <a:xfrm>
            <a:off x="3479907" y="4439403"/>
            <a:ext cx="5232187" cy="369332"/>
          </a:xfrm>
          <a:prstGeom prst="rect">
            <a:avLst/>
          </a:prstGeom>
          <a:noFill/>
        </p:spPr>
        <p:txBody>
          <a:bodyPr wrap="square" lIns="0" tIns="0" rIns="0" bIns="0" rtlCol="0">
            <a:spAutoFit/>
          </a:bodyPr>
          <a:lstStyle/>
          <a:p>
            <a:pPr algn="ctr"/>
            <a:r>
              <a:rPr lang="sv-SE" sz="2400" b="1" i="0" u="none" strike="noStrike" kern="1200" baseline="0" dirty="0" smtClean="0">
                <a:solidFill>
                  <a:schemeClr val="tx1"/>
                </a:solidFill>
                <a:latin typeface="+mn-lt"/>
                <a:ea typeface="+mn-ea"/>
                <a:cs typeface="+mn-cs"/>
              </a:rPr>
              <a:t>regiongavleborg.se </a:t>
            </a:r>
            <a:endParaRPr lang="sv-SE" sz="2800" b="1" dirty="0"/>
          </a:p>
        </p:txBody>
      </p:sp>
      <p:pic>
        <p:nvPicPr>
          <p:cNvPr id="1026" name="Picture 2" descr="G:\Information\Mallar\Mallar Visuell identitet\@Regionmallar_2015\Logotyper\Koncernlogotyp region\Koncernlogotyp färg\Koncernlogotyp_fär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6778" y="2852936"/>
            <a:ext cx="4018447" cy="121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0466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sida 1 - Rubrik, underrubrik, bildkollage">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0" y="4320000"/>
            <a:ext cx="7824272"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10" name="Platshållare för bild 9"/>
          <p:cNvSpPr>
            <a:spLocks noGrp="1"/>
          </p:cNvSpPr>
          <p:nvPr>
            <p:ph type="pic" sz="quarter" idx="14" hasCustomPrompt="1"/>
          </p:nvPr>
        </p:nvSpPr>
        <p:spPr>
          <a:xfrm>
            <a:off x="6372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1" name="Platshållare för bild 9"/>
          <p:cNvSpPr>
            <a:spLocks noGrp="1"/>
          </p:cNvSpPr>
          <p:nvPr>
            <p:ph type="pic" sz="quarter" idx="15" hasCustomPrompt="1"/>
          </p:nvPr>
        </p:nvSpPr>
        <p:spPr>
          <a:xfrm>
            <a:off x="9306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2" name="Platshållare för bild 9"/>
          <p:cNvSpPr>
            <a:spLocks noGrp="1"/>
          </p:cNvSpPr>
          <p:nvPr>
            <p:ph type="pic" sz="quarter" idx="16" hasCustomPrompt="1"/>
          </p:nvPr>
        </p:nvSpPr>
        <p:spPr>
          <a:xfrm>
            <a:off x="9306000" y="2204864"/>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2" name="Rubrik 1"/>
          <p:cNvSpPr>
            <a:spLocks noGrp="1"/>
          </p:cNvSpPr>
          <p:nvPr>
            <p:ph type="ctrTitle" hasCustomPrompt="1"/>
          </p:nvPr>
        </p:nvSpPr>
        <p:spPr>
          <a:xfrm>
            <a:off x="720000" y="2808000"/>
            <a:ext cx="7824272" cy="1440000"/>
          </a:xfrm>
        </p:spPr>
        <p:txBody>
          <a:bodyPr anchor="b"/>
          <a:lstStyle>
            <a:lvl1pPr algn="l">
              <a:defRPr sz="5100"/>
            </a:lvl1pPr>
          </a:lstStyle>
          <a:p>
            <a:r>
              <a:rPr lang="sv-SE" dirty="0" smtClean="0"/>
              <a:t>Klicka här för att skriva in en rubrik</a:t>
            </a:r>
            <a:endParaRPr lang="sv-SE" dirty="0"/>
          </a:p>
        </p:txBody>
      </p:sp>
      <p:sp>
        <p:nvSpPr>
          <p:cNvPr id="9" name="Platshållare för bild 9"/>
          <p:cNvSpPr>
            <a:spLocks noGrp="1"/>
          </p:cNvSpPr>
          <p:nvPr>
            <p:ph type="pic" sz="quarter" idx="17"/>
          </p:nvPr>
        </p:nvSpPr>
        <p:spPr>
          <a:xfrm>
            <a:off x="4528800" y="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lägga till en bild</a:t>
            </a:r>
          </a:p>
        </p:txBody>
      </p:sp>
      <p:sp>
        <p:nvSpPr>
          <p:cNvPr id="13" name="Platshållare för bild 9"/>
          <p:cNvSpPr>
            <a:spLocks noGrp="1"/>
          </p:cNvSpPr>
          <p:nvPr>
            <p:ph type="pic" sz="quarter" idx="18"/>
          </p:nvPr>
        </p:nvSpPr>
        <p:spPr>
          <a:xfrm>
            <a:off x="10392000" y="441000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lägga till en bild</a:t>
            </a:r>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16" name="Bildobjekt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420966435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sida 2 - Rubrik och underrubrik">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2" y="5085016"/>
            <a:ext cx="10801351"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2" name="Rubrik 1"/>
          <p:cNvSpPr>
            <a:spLocks noGrp="1"/>
          </p:cNvSpPr>
          <p:nvPr>
            <p:ph type="ctrTitle" hasCustomPrompt="1"/>
          </p:nvPr>
        </p:nvSpPr>
        <p:spPr>
          <a:xfrm>
            <a:off x="720002" y="3573016"/>
            <a:ext cx="10801351" cy="1440000"/>
          </a:xfrm>
        </p:spPr>
        <p:txBody>
          <a:bodyPr anchor="b"/>
          <a:lstStyle>
            <a:lvl1pPr algn="l">
              <a:defRPr sz="5100"/>
            </a:lvl1pPr>
          </a:lstStyle>
          <a:p>
            <a:r>
              <a:rPr lang="sv-SE" dirty="0" smtClean="0"/>
              <a:t>Klicka här för att skriva in en rubrik</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390790356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nehållssida - 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1">
                <a:latin typeface="Century Gothic" panose="020B0502020202020204" pitchFamily="34" charset="0"/>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052000"/>
            <a:ext cx="10801349" cy="4140000"/>
          </a:xfrm>
        </p:spPr>
        <p:txBody>
          <a:bodyPr/>
          <a:lstStyle>
            <a:lvl1pPr>
              <a:defRPr baseline="0"/>
            </a:lvl1pPr>
            <a:lvl4pPr marL="1168371" indent="-182558">
              <a:defRPr/>
            </a:lvl4pPr>
            <a:lvl5pPr marL="1527136" indent="-184146">
              <a:defRPr/>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15246986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1">
                <a:latin typeface="Century Gothic" panose="020B0502020202020204" pitchFamily="34" charset="0"/>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a:defRPr sz="2000" baseline="0"/>
            </a:lvl1pPr>
            <a:lvl2pPr>
              <a:defRPr sz="1900"/>
            </a:lvl2pPr>
            <a:lvl3pPr>
              <a:defRPr sz="1600"/>
            </a:lvl3pPr>
            <a:lvl4pPr>
              <a:defRPr sz="1500"/>
            </a:lvl4pPr>
            <a:lvl5pPr>
              <a:defRPr sz="1200"/>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85605052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text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marL="0" indent="0">
              <a:buFontTx/>
              <a:buNone/>
              <a:defRPr sz="2000"/>
            </a:lvl1pPr>
            <a:lvl2pPr marL="274630" indent="0">
              <a:buFontTx/>
              <a:buNone/>
              <a:defRPr sz="1900"/>
            </a:lvl2pPr>
            <a:lvl3pPr marL="627047" indent="0">
              <a:buFontTx/>
              <a:buNone/>
              <a:defRPr sz="1600"/>
            </a:lvl3pPr>
            <a:lvl4pPr marL="1071536" indent="0">
              <a:buFontTx/>
              <a:buNone/>
              <a:defRPr sz="1500"/>
            </a:lvl4pPr>
            <a:lvl5pPr marL="1436651" indent="0">
              <a:buFontTx/>
              <a:buNone/>
              <a:defRPr sz="1200"/>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5620889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nnehållssida - 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a:defRPr/>
            </a:lvl1pPr>
            <a:lvl4pPr marL="1168371" indent="-182558">
              <a:defRPr/>
            </a:lvl4pPr>
            <a:lvl5pPr marL="1527136" indent="-184146">
              <a:defRPr/>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3"/>
          </p:nvPr>
        </p:nvSpPr>
        <p:spPr>
          <a:xfrm>
            <a:off x="6264000" y="2052000"/>
            <a:ext cx="5256000" cy="4113304"/>
          </a:xfrm>
        </p:spPr>
        <p:txBody>
          <a:bodyPr>
            <a:normAutofit/>
          </a:bodyPr>
          <a:lstStyle>
            <a:lvl1pPr marL="0" indent="0">
              <a:buNone/>
              <a:defRPr sz="1900"/>
            </a:lvl1pPr>
          </a:lstStyle>
          <a:p>
            <a:r>
              <a:rPr lang="sv-SE" dirty="0" smtClean="0"/>
              <a:t>Klicka på ikonen för att lägga till en bild</a:t>
            </a:r>
            <a:endParaRPr lang="sv-SE" dirty="0"/>
          </a:p>
        </p:txBody>
      </p:sp>
    </p:spTree>
    <p:extLst>
      <p:ext uri="{BB962C8B-B14F-4D97-AF65-F5344CB8AC3E}">
        <p14:creationId xmlns:p14="http://schemas.microsoft.com/office/powerpoint/2010/main" val="345037234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3" name="Platshållare för innehåll 2"/>
          <p:cNvSpPr>
            <a:spLocks noGrp="1"/>
          </p:cNvSpPr>
          <p:nvPr>
            <p:ph idx="1" hasCustomPrompt="1"/>
          </p:nvPr>
        </p:nvSpPr>
        <p:spPr>
          <a:xfrm>
            <a:off x="720000" y="2556000"/>
            <a:ext cx="5256000" cy="3636000"/>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3"/>
          </p:nvPr>
        </p:nvSpPr>
        <p:spPr>
          <a:xfrm>
            <a:off x="6264000" y="2556000"/>
            <a:ext cx="5256000" cy="360930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7"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27197712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nnehållssida -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052000"/>
            <a:ext cx="6480000" cy="4113304"/>
          </a:xfrm>
        </p:spPr>
        <p:txBody>
          <a:bodyPr/>
          <a:lstStyle>
            <a:lvl1pPr>
              <a:defRPr/>
            </a:lvl1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p:cNvSpPr>
          <p:nvPr>
            <p:ph type="pic" sz="quarter" idx="16"/>
          </p:nvPr>
        </p:nvSpPr>
        <p:spPr>
          <a:xfrm>
            <a:off x="720003" y="4212000"/>
            <a:ext cx="3945255" cy="1980000"/>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2" name="Platshållare för bild 7"/>
          <p:cNvSpPr>
            <a:spLocks noGrp="1"/>
          </p:cNvSpPr>
          <p:nvPr>
            <p:ph type="pic" sz="quarter" idx="17"/>
          </p:nvPr>
        </p:nvSpPr>
        <p:spPr>
          <a:xfrm>
            <a:off x="720003" y="2052000"/>
            <a:ext cx="3945255" cy="1980000"/>
          </a:xfrm>
        </p:spPr>
        <p:txBody>
          <a:bodyPr>
            <a:normAutofit/>
          </a:bodyPr>
          <a:lstStyle>
            <a:lvl1pPr marL="0" indent="0">
              <a:buNone/>
              <a:defRPr sz="1600"/>
            </a:lvl1pPr>
          </a:lstStyle>
          <a:p>
            <a:r>
              <a:rPr lang="sv-SE" dirty="0" smtClean="0"/>
              <a:t>Klicka på ikonen för att lägga till en bild</a:t>
            </a:r>
            <a:endParaRPr lang="sv-SE" dirty="0"/>
          </a:p>
        </p:txBody>
      </p:sp>
    </p:spTree>
    <p:extLst>
      <p:ext uri="{BB962C8B-B14F-4D97-AF65-F5344CB8AC3E}">
        <p14:creationId xmlns:p14="http://schemas.microsoft.com/office/powerpoint/2010/main" val="34707176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nehållssida - 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a:defRPr/>
            </a:lvl1pPr>
            <a:lvl4pPr marL="1168371" indent="-182558">
              <a:defRPr/>
            </a:lvl4pPr>
            <a:lvl5pPr marL="1527136" indent="-184146">
              <a:defRPr/>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3"/>
          </p:nvPr>
        </p:nvSpPr>
        <p:spPr>
          <a:xfrm>
            <a:off x="6264000" y="2052000"/>
            <a:ext cx="5256000" cy="4113304"/>
          </a:xfrm>
        </p:spPr>
        <p:txBody>
          <a:bodyPr>
            <a:normAutofit/>
          </a:bodyPr>
          <a:lstStyle>
            <a:lvl1pPr marL="0" indent="0">
              <a:buNone/>
              <a:defRPr sz="1900"/>
            </a:lvl1pPr>
          </a:lstStyle>
          <a:p>
            <a:r>
              <a:rPr lang="sv-SE" smtClean="0"/>
              <a:t>Klicka på ikonen för att lägga till en bild</a:t>
            </a:r>
            <a:endParaRPr lang="sv-SE" dirty="0"/>
          </a:p>
        </p:txBody>
      </p:sp>
    </p:spTree>
    <p:extLst>
      <p:ext uri="{BB962C8B-B14F-4D97-AF65-F5344CB8AC3E}">
        <p14:creationId xmlns:p14="http://schemas.microsoft.com/office/powerpoint/2010/main" val="76997145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556000"/>
            <a:ext cx="6480000" cy="3609304"/>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p:cNvSpPr>
          <p:nvPr>
            <p:ph type="pic" sz="quarter" idx="16"/>
          </p:nvPr>
        </p:nvSpPr>
        <p:spPr>
          <a:xfrm>
            <a:off x="720002" y="4356000"/>
            <a:ext cx="3945255" cy="1800000"/>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2" name="Platshållare för bild 7"/>
          <p:cNvSpPr>
            <a:spLocks noGrp="1"/>
          </p:cNvSpPr>
          <p:nvPr>
            <p:ph type="pic" sz="quarter" idx="17"/>
          </p:nvPr>
        </p:nvSpPr>
        <p:spPr>
          <a:xfrm>
            <a:off x="720002" y="2556000"/>
            <a:ext cx="3945255" cy="1620000"/>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362123584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nnehållssida - 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6264000" y="2052000"/>
            <a:ext cx="5256000" cy="375326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0" name="Platshållare för bild 7"/>
          <p:cNvSpPr>
            <a:spLocks noGrp="1"/>
          </p:cNvSpPr>
          <p:nvPr>
            <p:ph type="pic" sz="quarter" idx="14"/>
          </p:nvPr>
        </p:nvSpPr>
        <p:spPr>
          <a:xfrm>
            <a:off x="720000" y="2052000"/>
            <a:ext cx="5256000" cy="3753264"/>
          </a:xfrm>
        </p:spPr>
        <p:txBody>
          <a:bodyPr>
            <a:normAutofit/>
          </a:bodyPr>
          <a:lstStyle>
            <a:lvl1pPr marL="0" indent="0">
              <a:buNone/>
              <a:defRPr sz="1600"/>
            </a:lvl1pPr>
          </a:lstStyle>
          <a:p>
            <a:r>
              <a:rPr lang="sv-SE" dirty="0" smtClean="0"/>
              <a:t>Klicka på ikonen för att lägga till en bild</a:t>
            </a:r>
            <a:endParaRPr lang="sv-SE" dirty="0"/>
          </a:p>
        </p:txBody>
      </p:sp>
    </p:spTree>
    <p:extLst>
      <p:ext uri="{BB962C8B-B14F-4D97-AF65-F5344CB8AC3E}">
        <p14:creationId xmlns:p14="http://schemas.microsoft.com/office/powerpoint/2010/main" val="383753975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6264000" y="2556000"/>
            <a:ext cx="5256000" cy="324926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0" name="Platshållare för bild 7"/>
          <p:cNvSpPr>
            <a:spLocks noGrp="1"/>
          </p:cNvSpPr>
          <p:nvPr>
            <p:ph type="pic" sz="quarter" idx="14"/>
          </p:nvPr>
        </p:nvSpPr>
        <p:spPr>
          <a:xfrm>
            <a:off x="720000" y="2556000"/>
            <a:ext cx="5256000" cy="324926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7" name="Platshållare för text 8"/>
          <p:cNvSpPr>
            <a:spLocks noGrp="1"/>
          </p:cNvSpPr>
          <p:nvPr>
            <p:ph type="body" sz="quarter" idx="15"/>
          </p:nvPr>
        </p:nvSpPr>
        <p:spPr>
          <a:xfrm>
            <a:off x="719999" y="2052000"/>
            <a:ext cx="10800000" cy="432000"/>
          </a:xfrm>
        </p:spPr>
        <p:txBody>
          <a:bodyPr anchor="ctr" anchorCtr="0"/>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120125224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nnehållssida - 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10" name="Platshållare för bild 7"/>
          <p:cNvSpPr>
            <a:spLocks noGrp="1"/>
          </p:cNvSpPr>
          <p:nvPr>
            <p:ph type="pic" sz="quarter" idx="14"/>
          </p:nvPr>
        </p:nvSpPr>
        <p:spPr>
          <a:xfrm>
            <a:off x="706758" y="2052000"/>
            <a:ext cx="3476625" cy="375326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4" name="Platshållare för bild 7"/>
          <p:cNvSpPr>
            <a:spLocks noGrp="1"/>
          </p:cNvSpPr>
          <p:nvPr>
            <p:ph type="pic" sz="quarter" idx="15"/>
          </p:nvPr>
        </p:nvSpPr>
        <p:spPr>
          <a:xfrm>
            <a:off x="4374002" y="2052000"/>
            <a:ext cx="3476625" cy="375326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5" name="Platshållare för bild 7"/>
          <p:cNvSpPr>
            <a:spLocks noGrp="1"/>
          </p:cNvSpPr>
          <p:nvPr>
            <p:ph type="pic" sz="quarter" idx="16"/>
          </p:nvPr>
        </p:nvSpPr>
        <p:spPr>
          <a:xfrm>
            <a:off x="8046002" y="2052000"/>
            <a:ext cx="3476625" cy="3753264"/>
          </a:xfrm>
        </p:spPr>
        <p:txBody>
          <a:bodyPr>
            <a:normAutofit/>
          </a:bodyPr>
          <a:lstStyle>
            <a:lvl1pPr marL="0" indent="0">
              <a:buNone/>
              <a:defRPr sz="1600"/>
            </a:lvl1pPr>
          </a:lstStyle>
          <a:p>
            <a:r>
              <a:rPr lang="sv-SE" dirty="0" smtClean="0"/>
              <a:t>Klicka på ikonen för att lägga till en bild</a:t>
            </a:r>
            <a:endParaRPr lang="sv-SE" dirty="0"/>
          </a:p>
        </p:txBody>
      </p:sp>
    </p:spTree>
    <p:extLst>
      <p:ext uri="{BB962C8B-B14F-4D97-AF65-F5344CB8AC3E}">
        <p14:creationId xmlns:p14="http://schemas.microsoft.com/office/powerpoint/2010/main" val="92779340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10" name="Platshållare för bild 7"/>
          <p:cNvSpPr>
            <a:spLocks noGrp="1"/>
          </p:cNvSpPr>
          <p:nvPr>
            <p:ph type="pic" sz="quarter" idx="14"/>
          </p:nvPr>
        </p:nvSpPr>
        <p:spPr>
          <a:xfrm>
            <a:off x="720002" y="2556000"/>
            <a:ext cx="3476625" cy="324926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4" name="Platshållare för bild 7"/>
          <p:cNvSpPr>
            <a:spLocks noGrp="1"/>
          </p:cNvSpPr>
          <p:nvPr>
            <p:ph type="pic" sz="quarter" idx="15"/>
          </p:nvPr>
        </p:nvSpPr>
        <p:spPr>
          <a:xfrm>
            <a:off x="4392002" y="2556000"/>
            <a:ext cx="3476625" cy="324926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5" name="Platshållare för bild 7"/>
          <p:cNvSpPr>
            <a:spLocks noGrp="1"/>
          </p:cNvSpPr>
          <p:nvPr>
            <p:ph type="pic" sz="quarter" idx="16"/>
          </p:nvPr>
        </p:nvSpPr>
        <p:spPr>
          <a:xfrm>
            <a:off x="8046002" y="2556000"/>
            <a:ext cx="3476625" cy="324926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8" name="Platshållare för text 8"/>
          <p:cNvSpPr>
            <a:spLocks noGrp="1"/>
          </p:cNvSpPr>
          <p:nvPr>
            <p:ph type="body" sz="quarter" idx="17"/>
          </p:nvPr>
        </p:nvSpPr>
        <p:spPr>
          <a:xfrm>
            <a:off x="719999" y="2052000"/>
            <a:ext cx="10800000" cy="432000"/>
          </a:xfrm>
        </p:spPr>
        <p:txBody>
          <a:bodyPr anchor="ctr" anchorCtr="0"/>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418306732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nehållssida - 4 bilder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5292000" cy="2061008"/>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9" name="Platshållare för bild 7"/>
          <p:cNvSpPr>
            <a:spLocks noGrp="1"/>
          </p:cNvSpPr>
          <p:nvPr>
            <p:ph type="pic" sz="quarter" idx="15"/>
          </p:nvPr>
        </p:nvSpPr>
        <p:spPr>
          <a:xfrm>
            <a:off x="6156000" y="1440000"/>
            <a:ext cx="5328000" cy="2061008"/>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1" name="Platshållare för bild 7"/>
          <p:cNvSpPr>
            <a:spLocks noGrp="1"/>
          </p:cNvSpPr>
          <p:nvPr>
            <p:ph type="pic" sz="quarter" idx="16"/>
          </p:nvPr>
        </p:nvSpPr>
        <p:spPr>
          <a:xfrm>
            <a:off x="720000" y="3645024"/>
            <a:ext cx="5292000" cy="2097272"/>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2" name="Platshållare för bild 7"/>
          <p:cNvSpPr>
            <a:spLocks noGrp="1"/>
          </p:cNvSpPr>
          <p:nvPr>
            <p:ph type="pic" sz="quarter" idx="17"/>
          </p:nvPr>
        </p:nvSpPr>
        <p:spPr>
          <a:xfrm>
            <a:off x="6156000" y="3645024"/>
            <a:ext cx="5328000" cy="2097272"/>
          </a:xfrm>
        </p:spPr>
        <p:txBody>
          <a:bodyPr>
            <a:normAutofit/>
          </a:bodyPr>
          <a:lstStyle>
            <a:lvl1pPr marL="0" indent="0">
              <a:buNone/>
              <a:defRPr sz="1600"/>
            </a:lvl1pPr>
          </a:lstStyle>
          <a:p>
            <a:r>
              <a:rPr lang="sv-SE" dirty="0" smtClean="0"/>
              <a:t>Klicka på ikonen för att lägga till en bild</a:t>
            </a:r>
            <a:endParaRPr lang="sv-SE" dirty="0"/>
          </a:p>
        </p:txBody>
      </p:sp>
    </p:spTree>
    <p:extLst>
      <p:ext uri="{BB962C8B-B14F-4D97-AF65-F5344CB8AC3E}">
        <p14:creationId xmlns:p14="http://schemas.microsoft.com/office/powerpoint/2010/main" val="345423121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nnehållssida - Stor bild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10801349" cy="4248000"/>
          </a:xfrm>
        </p:spPr>
        <p:txBody>
          <a:bodyPr>
            <a:normAutofit/>
          </a:bodyPr>
          <a:lstStyle>
            <a:lvl1pPr marL="0" indent="0">
              <a:buNone/>
              <a:defRPr sz="1900"/>
            </a:lvl1pPr>
          </a:lstStyle>
          <a:p>
            <a:r>
              <a:rPr lang="sv-SE" dirty="0" smtClean="0"/>
              <a:t>Klicka på ikonen för att lägga till en bild</a:t>
            </a:r>
            <a:endParaRPr lang="sv-SE" dirty="0"/>
          </a:p>
        </p:txBody>
      </p:sp>
    </p:spTree>
    <p:extLst>
      <p:ext uri="{BB962C8B-B14F-4D97-AF65-F5344CB8AC3E}">
        <p14:creationId xmlns:p14="http://schemas.microsoft.com/office/powerpoint/2010/main" val="140416398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lsida med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12192000" cy="6858000"/>
          </a:xfrm>
        </p:spPr>
        <p:txBody>
          <a:bodyPr>
            <a:normAutofit/>
          </a:bodyPr>
          <a:lstStyle>
            <a:lvl1pPr marL="0" indent="0">
              <a:buNone/>
              <a:defRPr sz="1500"/>
            </a:lvl1pPr>
          </a:lstStyle>
          <a:p>
            <a:r>
              <a:rPr lang="sv-SE" dirty="0" smtClean="0"/>
              <a:t>Klicka på ikonen för att lägga till en bild</a:t>
            </a:r>
            <a:endParaRPr lang="sv-SE" dirty="0"/>
          </a:p>
        </p:txBody>
      </p:sp>
    </p:spTree>
    <p:extLst>
      <p:ext uri="{BB962C8B-B14F-4D97-AF65-F5344CB8AC3E}">
        <p14:creationId xmlns:p14="http://schemas.microsoft.com/office/powerpoint/2010/main" val="345908063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3" name="textruta 2"/>
          <p:cNvSpPr txBox="1"/>
          <p:nvPr userDrawn="1"/>
        </p:nvSpPr>
        <p:spPr>
          <a:xfrm>
            <a:off x="3479907" y="4439403"/>
            <a:ext cx="5232187" cy="369332"/>
          </a:xfrm>
          <a:prstGeom prst="rect">
            <a:avLst/>
          </a:prstGeom>
          <a:noFill/>
        </p:spPr>
        <p:txBody>
          <a:bodyPr wrap="square" lIns="0" tIns="0" rIns="0" bIns="0" rtlCol="0">
            <a:spAutoFit/>
          </a:bodyPr>
          <a:lstStyle/>
          <a:p>
            <a:pPr algn="ctr"/>
            <a:r>
              <a:rPr lang="sv-SE" sz="2400" b="1" i="0" u="none" strike="noStrike" kern="1200" baseline="0" dirty="0" smtClean="0">
                <a:solidFill>
                  <a:schemeClr val="tx1"/>
                </a:solidFill>
                <a:latin typeface="+mn-lt"/>
                <a:ea typeface="+mn-ea"/>
                <a:cs typeface="+mn-cs"/>
              </a:rPr>
              <a:t>regiongavleborg.se </a:t>
            </a:r>
            <a:endParaRPr lang="sv-SE" sz="2800" b="1" dirty="0"/>
          </a:p>
        </p:txBody>
      </p:sp>
      <p:pic>
        <p:nvPicPr>
          <p:cNvPr id="1026" name="Picture 2" descr="G:\Information\Mallar\Mallar Visuell identitet\@Regionmallar_2015\Logotyper\Koncernlogotyp region\Koncernlogotyp färg\Koncernlogotyp_fär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6778" y="2852936"/>
            <a:ext cx="4018447" cy="121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4732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Innehållssida - Rubrik, punktlista och två rutor fö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marL="180975" indent="-180975">
              <a:buFont typeface="Arial" panose="020B0604020202020204" pitchFamily="34" charset="0"/>
              <a:buChar char="•"/>
              <a:defRPr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ikonerna nedan</a:t>
            </a:r>
          </a:p>
        </p:txBody>
      </p:sp>
      <p:sp>
        <p:nvSpPr>
          <p:cNvPr id="5" name="Platshållare för innehåll 4"/>
          <p:cNvSpPr>
            <a:spLocks noGrp="1"/>
          </p:cNvSpPr>
          <p:nvPr>
            <p:ph sz="quarter" idx="14" hasCustomPrompt="1"/>
          </p:nvPr>
        </p:nvSpPr>
        <p:spPr>
          <a:xfrm>
            <a:off x="6265137" y="2052000"/>
            <a:ext cx="5256213" cy="4138612"/>
          </a:xfrm>
        </p:spPr>
        <p:txBody>
          <a:body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29342862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3" name="Platshållare för innehåll 2"/>
          <p:cNvSpPr>
            <a:spLocks noGrp="1"/>
          </p:cNvSpPr>
          <p:nvPr>
            <p:ph idx="1" hasCustomPrompt="1"/>
          </p:nvPr>
        </p:nvSpPr>
        <p:spPr>
          <a:xfrm>
            <a:off x="720000" y="2556000"/>
            <a:ext cx="5256000" cy="3636000"/>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3"/>
          </p:nvPr>
        </p:nvSpPr>
        <p:spPr>
          <a:xfrm>
            <a:off x="6264000" y="2556000"/>
            <a:ext cx="5256000" cy="3609304"/>
          </a:xfrm>
        </p:spPr>
        <p:txBody>
          <a:bodyPr>
            <a:normAutofit/>
          </a:bodyPr>
          <a:lstStyle>
            <a:lvl1pPr marL="0" indent="0">
              <a:buNone/>
              <a:defRPr sz="1600"/>
            </a:lvl1pPr>
          </a:lstStyle>
          <a:p>
            <a:r>
              <a:rPr lang="sv-SE" smtClean="0"/>
              <a:t>Klicka på ikonen för att lägga till en bild</a:t>
            </a:r>
            <a:endParaRPr lang="sv-SE" dirty="0"/>
          </a:p>
        </p:txBody>
      </p:sp>
      <p:sp>
        <p:nvSpPr>
          <p:cNvPr id="7"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49073450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elsida 1 - Rubrik, underrubrik, bildkollage">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0" y="4320000"/>
            <a:ext cx="7824272"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10" name="Platshållare för bild 9"/>
          <p:cNvSpPr>
            <a:spLocks noGrp="1"/>
          </p:cNvSpPr>
          <p:nvPr>
            <p:ph type="pic" sz="quarter" idx="14" hasCustomPrompt="1"/>
          </p:nvPr>
        </p:nvSpPr>
        <p:spPr>
          <a:xfrm>
            <a:off x="6372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1" name="Platshållare för bild 9"/>
          <p:cNvSpPr>
            <a:spLocks noGrp="1"/>
          </p:cNvSpPr>
          <p:nvPr>
            <p:ph type="pic" sz="quarter" idx="15" hasCustomPrompt="1"/>
          </p:nvPr>
        </p:nvSpPr>
        <p:spPr>
          <a:xfrm>
            <a:off x="9306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2" name="Platshållare för bild 9"/>
          <p:cNvSpPr>
            <a:spLocks noGrp="1"/>
          </p:cNvSpPr>
          <p:nvPr>
            <p:ph type="pic" sz="quarter" idx="16" hasCustomPrompt="1"/>
          </p:nvPr>
        </p:nvSpPr>
        <p:spPr>
          <a:xfrm>
            <a:off x="9306000" y="2204864"/>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2" name="Rubrik 1"/>
          <p:cNvSpPr>
            <a:spLocks noGrp="1"/>
          </p:cNvSpPr>
          <p:nvPr>
            <p:ph type="ctrTitle" hasCustomPrompt="1"/>
          </p:nvPr>
        </p:nvSpPr>
        <p:spPr>
          <a:xfrm>
            <a:off x="720000" y="2808000"/>
            <a:ext cx="7824272" cy="1440000"/>
          </a:xfrm>
        </p:spPr>
        <p:txBody>
          <a:bodyPr anchor="b"/>
          <a:lstStyle>
            <a:lvl1pPr algn="l">
              <a:defRPr sz="5100"/>
            </a:lvl1pPr>
          </a:lstStyle>
          <a:p>
            <a:r>
              <a:rPr lang="sv-SE" dirty="0" smtClean="0"/>
              <a:t>Klicka här för att skriva in en rubrik</a:t>
            </a:r>
            <a:endParaRPr lang="sv-SE" dirty="0"/>
          </a:p>
        </p:txBody>
      </p:sp>
      <p:sp>
        <p:nvSpPr>
          <p:cNvPr id="9" name="Platshållare för bild 9"/>
          <p:cNvSpPr>
            <a:spLocks noGrp="1"/>
          </p:cNvSpPr>
          <p:nvPr>
            <p:ph type="pic" sz="quarter" idx="17"/>
          </p:nvPr>
        </p:nvSpPr>
        <p:spPr>
          <a:xfrm>
            <a:off x="4528800" y="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sp>
        <p:nvSpPr>
          <p:cNvPr id="13" name="Platshållare för bild 9"/>
          <p:cNvSpPr>
            <a:spLocks noGrp="1"/>
          </p:cNvSpPr>
          <p:nvPr>
            <p:ph type="pic" sz="quarter" idx="18"/>
          </p:nvPr>
        </p:nvSpPr>
        <p:spPr>
          <a:xfrm>
            <a:off x="10392000" y="441000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267755518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elsida 2 - Rubrik och underrubrik">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2" y="5085016"/>
            <a:ext cx="10801351"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2" name="Rubrik 1"/>
          <p:cNvSpPr>
            <a:spLocks noGrp="1"/>
          </p:cNvSpPr>
          <p:nvPr>
            <p:ph type="ctrTitle" hasCustomPrompt="1"/>
          </p:nvPr>
        </p:nvSpPr>
        <p:spPr>
          <a:xfrm>
            <a:off x="720002" y="3573016"/>
            <a:ext cx="10801351" cy="1440000"/>
          </a:xfrm>
        </p:spPr>
        <p:txBody>
          <a:bodyPr anchor="b"/>
          <a:lstStyle>
            <a:lvl1pPr algn="l">
              <a:defRPr sz="5100"/>
            </a:lvl1pPr>
          </a:lstStyle>
          <a:p>
            <a:r>
              <a:rPr lang="sv-SE" dirty="0" smtClean="0"/>
              <a:t>Klicka här för att skriva in en rubrik</a:t>
            </a:r>
            <a:endParaRPr lang="sv-SE" dirty="0"/>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161704509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elsida 3 - Rubrik, underrubrik, stående bild till höger">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0001" y="2060848"/>
            <a:ext cx="5880057" cy="2160000"/>
          </a:xfrm>
        </p:spPr>
        <p:txBody>
          <a:bodyPr anchor="b">
            <a:normAutofit/>
          </a:bodyPr>
          <a:lstStyle>
            <a:lvl1pPr algn="l">
              <a:defRPr sz="4400"/>
            </a:lvl1pPr>
          </a:lstStyle>
          <a:p>
            <a:r>
              <a:rPr lang="sv-SE" dirty="0" smtClean="0"/>
              <a:t>Klicka här för att skriva in en rubrik</a:t>
            </a:r>
            <a:endParaRPr lang="sv-SE" dirty="0"/>
          </a:p>
        </p:txBody>
      </p:sp>
      <p:sp>
        <p:nvSpPr>
          <p:cNvPr id="3" name="Underrubrik 2"/>
          <p:cNvSpPr>
            <a:spLocks noGrp="1"/>
          </p:cNvSpPr>
          <p:nvPr>
            <p:ph type="subTitle" idx="1" hasCustomPrompt="1"/>
          </p:nvPr>
        </p:nvSpPr>
        <p:spPr>
          <a:xfrm>
            <a:off x="720001" y="4320000"/>
            <a:ext cx="5880057"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9" name="Platshållare för bild 8"/>
          <p:cNvSpPr>
            <a:spLocks noGrp="1"/>
          </p:cNvSpPr>
          <p:nvPr>
            <p:ph type="pic" sz="quarter" idx="13"/>
          </p:nvPr>
        </p:nvSpPr>
        <p:spPr>
          <a:xfrm>
            <a:off x="6960096" y="0"/>
            <a:ext cx="5243904" cy="6858000"/>
          </a:xfrm>
        </p:spPr>
        <p:txBody>
          <a:bodyPr>
            <a:normAutofit/>
          </a:bodyPr>
          <a:lstStyle>
            <a:lvl1pPr marL="0" indent="0">
              <a:buNone/>
              <a:defRPr sz="1900"/>
            </a:lvl1pPr>
          </a:lstStyle>
          <a:p>
            <a:r>
              <a:rPr lang="sv-SE" smtClean="0"/>
              <a:t>Klicka på ikonen för att lägga till en bild</a:t>
            </a:r>
            <a:endParaRPr lang="sv-SE" dirty="0"/>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61366223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nehållssida - Rubrik och en ruta för objek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052000"/>
            <a:ext cx="10801349" cy="4140000"/>
          </a:xfrm>
        </p:spPr>
        <p:txBody>
          <a:bodyPr/>
          <a:lstStyle>
            <a:lvl1pPr marL="180975" indent="-180975">
              <a:buFont typeface="Arial" panose="020B0604020202020204" pitchFamily="34" charset="0"/>
              <a:buChar char="•"/>
              <a:defRPr/>
            </a:lvl1pPr>
            <a:lvl2pPr marL="274630" indent="0">
              <a:buFontTx/>
              <a:buNone/>
              <a:defRPr/>
            </a:lvl2pPr>
            <a:lvl3pPr marL="627047" indent="0">
              <a:buFontTx/>
              <a:buNone/>
              <a:defRPr/>
            </a:lvl3pPr>
            <a:lvl4pPr marL="1071536" indent="0">
              <a:buFontTx/>
              <a:buNone/>
              <a:defRPr/>
            </a:lvl4pPr>
            <a:lvl5pPr marL="1436651" indent="0">
              <a:buFontTx/>
              <a:buNone/>
              <a:defRPr/>
            </a:lvl5p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340828771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en ruta för objek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marL="180975" indent="-180975">
              <a:buFont typeface="Arial" panose="020B0604020202020204" pitchFamily="34" charset="0"/>
              <a:buChar char="•"/>
              <a:defRPr sz="2000"/>
            </a:lvl1pPr>
            <a:lvl2pPr marL="274630" indent="0">
              <a:buFontTx/>
              <a:buNone/>
              <a:defRPr sz="1900"/>
            </a:lvl2pPr>
            <a:lvl3pPr marL="627047" indent="0">
              <a:buFontTx/>
              <a:buNone/>
              <a:defRPr sz="1600"/>
            </a:lvl3pPr>
            <a:lvl4pPr marL="1071536" indent="0">
              <a:buFontTx/>
              <a:buNone/>
              <a:defRPr sz="1500"/>
            </a:lvl4pPr>
            <a:lvl5pPr marL="1436651" indent="0">
              <a:buFontTx/>
              <a:buNone/>
              <a:defRPr sz="1200"/>
            </a:lvl5pPr>
          </a:lstStyle>
          <a:p>
            <a:pPr lvl="0"/>
            <a:r>
              <a:rPr lang="sv-SE" dirty="0" smtClean="0"/>
              <a:t>Klicka här för att skriva in text eller välj objekt på ikonerna nedan</a:t>
            </a:r>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5279983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nehållssida - Rubrik, punktlista och två rutor fö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marL="180975" indent="-180975">
              <a:buFont typeface="Arial" panose="020B0604020202020204" pitchFamily="34" charset="0"/>
              <a:buChar char="•"/>
              <a:defRPr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ikonerna nedan</a:t>
            </a:r>
          </a:p>
        </p:txBody>
      </p:sp>
      <p:sp>
        <p:nvSpPr>
          <p:cNvPr id="5" name="Platshållare för innehåll 4"/>
          <p:cNvSpPr>
            <a:spLocks noGrp="1"/>
          </p:cNvSpPr>
          <p:nvPr>
            <p:ph sz="quarter" idx="14" hasCustomPrompt="1"/>
          </p:nvPr>
        </p:nvSpPr>
        <p:spPr>
          <a:xfrm>
            <a:off x="6265137" y="2052000"/>
            <a:ext cx="5256213" cy="4138612"/>
          </a:xfrm>
        </p:spPr>
        <p:txBody>
          <a:body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139996103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två rutor fö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3" name="Platshållare för innehåll 2"/>
          <p:cNvSpPr>
            <a:spLocks noGrp="1"/>
          </p:cNvSpPr>
          <p:nvPr>
            <p:ph idx="1" hasCustomPrompt="1"/>
          </p:nvPr>
        </p:nvSpPr>
        <p:spPr>
          <a:xfrm>
            <a:off x="720000" y="2556000"/>
            <a:ext cx="5256000" cy="3636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0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7"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
        <p:nvSpPr>
          <p:cNvPr id="6" name="Platshållare för innehåll 4"/>
          <p:cNvSpPr>
            <a:spLocks noGrp="1"/>
          </p:cNvSpPr>
          <p:nvPr>
            <p:ph sz="quarter" idx="15" hasCustomPrompt="1"/>
          </p:nvPr>
        </p:nvSpPr>
        <p:spPr>
          <a:xfrm>
            <a:off x="6265137" y="2556000"/>
            <a:ext cx="5256213" cy="3634612"/>
          </a:xfrm>
        </p:spPr>
        <p:txBody>
          <a:bodyPr>
            <a:normAutofit/>
          </a:bodyPr>
          <a:lstStyle>
            <a:lvl1pPr>
              <a:defRPr sz="2000"/>
            </a:lvl1p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416254120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nehållssida -Rubrik,  2 mindre objekt till vänster och 1 större objekt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aseline="0"/>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052000"/>
            <a:ext cx="6480000" cy="4113304"/>
          </a:xfrm>
        </p:spPr>
        <p:txBody>
          <a:bodyPr/>
          <a:lstStyle>
            <a:lvl1pPr>
              <a:defRPr/>
            </a:lvl1pPr>
          </a:lstStyle>
          <a:p>
            <a:pPr lvl="0"/>
            <a:r>
              <a:rPr lang="sv-SE" dirty="0" smtClean="0"/>
              <a:t>Klicka här för att skriva in text eller välj objekt på ikonerna nedan</a:t>
            </a:r>
          </a:p>
        </p:txBody>
      </p:sp>
      <p:sp>
        <p:nvSpPr>
          <p:cNvPr id="6" name="Platshållare för innehåll 2"/>
          <p:cNvSpPr>
            <a:spLocks noGrp="1"/>
          </p:cNvSpPr>
          <p:nvPr>
            <p:ph idx="10" hasCustomPrompt="1"/>
          </p:nvPr>
        </p:nvSpPr>
        <p:spPr>
          <a:xfrm>
            <a:off x="720000" y="2052000"/>
            <a:ext cx="3960000" cy="1980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16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7" name="Platshållare för innehåll 2"/>
          <p:cNvSpPr>
            <a:spLocks noGrp="1"/>
          </p:cNvSpPr>
          <p:nvPr>
            <p:ph idx="11" hasCustomPrompt="1"/>
          </p:nvPr>
        </p:nvSpPr>
        <p:spPr>
          <a:xfrm>
            <a:off x="720000" y="4183200"/>
            <a:ext cx="3960000" cy="1980000"/>
          </a:xfrm>
        </p:spPr>
        <p:txBody>
          <a:bodyPr>
            <a:normAutofit/>
          </a:bodyPr>
          <a:lstStyle>
            <a:lvl1pPr>
              <a:defRPr sz="1600"/>
            </a:lvl1pPr>
            <a:lvl2pPr>
              <a:defRPr sz="1900"/>
            </a:lvl2pPr>
            <a:lvl3pPr>
              <a:defRPr sz="1600"/>
            </a:lvl3pPr>
            <a:lvl4pPr>
              <a:defRPr sz="1500"/>
            </a:lvl4pPr>
            <a:lvl5pPr>
              <a:defRPr sz="1200"/>
            </a:lvl5p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273725483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2 mindre objekt till vänster och 1 större objekt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aseline="0"/>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556000"/>
            <a:ext cx="6480000" cy="3609304"/>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skriva in text eller välj objekt på ikonerna nedan</a:t>
            </a:r>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
        <p:nvSpPr>
          <p:cNvPr id="7" name="Platshållare för innehåll 2"/>
          <p:cNvSpPr>
            <a:spLocks noGrp="1"/>
          </p:cNvSpPr>
          <p:nvPr>
            <p:ph idx="10" hasCustomPrompt="1"/>
          </p:nvPr>
        </p:nvSpPr>
        <p:spPr>
          <a:xfrm>
            <a:off x="720000" y="2558160"/>
            <a:ext cx="3960000" cy="1692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16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9" name="Platshållare för innehåll 2"/>
          <p:cNvSpPr>
            <a:spLocks noGrp="1"/>
          </p:cNvSpPr>
          <p:nvPr>
            <p:ph idx="11" hasCustomPrompt="1"/>
          </p:nvPr>
        </p:nvSpPr>
        <p:spPr>
          <a:xfrm>
            <a:off x="720000" y="4471200"/>
            <a:ext cx="3960000" cy="1692000"/>
          </a:xfrm>
        </p:spPr>
        <p:txBody>
          <a:bodyPr>
            <a:normAutofit/>
          </a:bodyPr>
          <a:lstStyle>
            <a:lvl1pPr>
              <a:defRPr sz="1600"/>
            </a:lvl1pPr>
            <a:lvl2pPr>
              <a:defRPr sz="1900"/>
            </a:lvl2pPr>
            <a:lvl3pPr>
              <a:defRPr sz="1600"/>
            </a:lvl3pPr>
            <a:lvl4pPr>
              <a:defRPr sz="1500"/>
            </a:lvl4pPr>
            <a:lvl5pPr>
              <a:defRPr sz="1200"/>
            </a:lvl5p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126627942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nehållssida - Rubrik och 3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7" name="Platshållare för innehåll 2"/>
          <p:cNvSpPr>
            <a:spLocks noGrp="1"/>
          </p:cNvSpPr>
          <p:nvPr>
            <p:ph idx="1" hasCustomPrompt="1"/>
          </p:nvPr>
        </p:nvSpPr>
        <p:spPr>
          <a:xfrm>
            <a:off x="720000" y="2052000"/>
            <a:ext cx="3477600" cy="4140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bilderna nedan</a:t>
            </a:r>
          </a:p>
        </p:txBody>
      </p:sp>
      <p:sp>
        <p:nvSpPr>
          <p:cNvPr id="8" name="Platshållare för innehåll 2"/>
          <p:cNvSpPr>
            <a:spLocks noGrp="1"/>
          </p:cNvSpPr>
          <p:nvPr>
            <p:ph idx="10" hasCustomPrompt="1"/>
          </p:nvPr>
        </p:nvSpPr>
        <p:spPr>
          <a:xfrm>
            <a:off x="4381876" y="2052000"/>
            <a:ext cx="3477600" cy="4140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bilderna nedan</a:t>
            </a:r>
          </a:p>
        </p:txBody>
      </p:sp>
      <p:sp>
        <p:nvSpPr>
          <p:cNvPr id="9" name="Platshållare för innehåll 2"/>
          <p:cNvSpPr>
            <a:spLocks noGrp="1"/>
          </p:cNvSpPr>
          <p:nvPr>
            <p:ph idx="11" hasCustomPrompt="1"/>
          </p:nvPr>
        </p:nvSpPr>
        <p:spPr>
          <a:xfrm>
            <a:off x="8043750" y="2052000"/>
            <a:ext cx="3477600" cy="4140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bilderna nedan</a:t>
            </a:r>
          </a:p>
        </p:txBody>
      </p:sp>
    </p:spTree>
    <p:extLst>
      <p:ext uri="{BB962C8B-B14F-4D97-AF65-F5344CB8AC3E}">
        <p14:creationId xmlns:p14="http://schemas.microsoft.com/office/powerpoint/2010/main" val="34772690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nehållssida -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052000"/>
            <a:ext cx="6480000" cy="4113304"/>
          </a:xfrm>
        </p:spPr>
        <p:txBody>
          <a:bodyPr/>
          <a:lstStyle>
            <a:lvl1pPr>
              <a:defRPr/>
            </a:lvl1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p:cNvSpPr>
          <p:nvPr>
            <p:ph type="pic" sz="quarter" idx="16"/>
          </p:nvPr>
        </p:nvSpPr>
        <p:spPr>
          <a:xfrm>
            <a:off x="720003" y="4212000"/>
            <a:ext cx="3945255" cy="1980000"/>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720003" y="2052000"/>
            <a:ext cx="3945255" cy="1980000"/>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105339322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3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8" name="Platshållare för text 8"/>
          <p:cNvSpPr>
            <a:spLocks noGrp="1"/>
          </p:cNvSpPr>
          <p:nvPr>
            <p:ph type="body" sz="quarter" idx="17" hasCustomPrompt="1"/>
          </p:nvPr>
        </p:nvSpPr>
        <p:spPr>
          <a:xfrm>
            <a:off x="719999" y="2052000"/>
            <a:ext cx="10800000" cy="432000"/>
          </a:xfrm>
        </p:spPr>
        <p:txBody>
          <a:bodyPr anchor="ctr" anchorCtr="0"/>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pPr>
            <a:r>
              <a:rPr lang="sv-SE" dirty="0" smtClean="0"/>
              <a:t>Klicka här för att skriva in en underrubrik</a:t>
            </a:r>
          </a:p>
        </p:txBody>
      </p:sp>
      <p:sp>
        <p:nvSpPr>
          <p:cNvPr id="7" name="Platshållare för innehåll 2"/>
          <p:cNvSpPr>
            <a:spLocks noGrp="1"/>
          </p:cNvSpPr>
          <p:nvPr>
            <p:ph idx="1" hasCustomPrompt="1"/>
          </p:nvPr>
        </p:nvSpPr>
        <p:spPr>
          <a:xfrm>
            <a:off x="720000" y="2556000"/>
            <a:ext cx="3477600" cy="3636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ikonerna nedan</a:t>
            </a:r>
          </a:p>
        </p:txBody>
      </p:sp>
      <p:sp>
        <p:nvSpPr>
          <p:cNvPr id="9" name="Platshållare för innehåll 2"/>
          <p:cNvSpPr>
            <a:spLocks noGrp="1"/>
          </p:cNvSpPr>
          <p:nvPr>
            <p:ph idx="10" hasCustomPrompt="1"/>
          </p:nvPr>
        </p:nvSpPr>
        <p:spPr>
          <a:xfrm>
            <a:off x="4381876" y="2556000"/>
            <a:ext cx="3477600" cy="3636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ikonerna nedan</a:t>
            </a:r>
          </a:p>
        </p:txBody>
      </p:sp>
      <p:sp>
        <p:nvSpPr>
          <p:cNvPr id="11" name="Platshållare för innehåll 2"/>
          <p:cNvSpPr>
            <a:spLocks noGrp="1"/>
          </p:cNvSpPr>
          <p:nvPr>
            <p:ph idx="11" hasCustomPrompt="1"/>
          </p:nvPr>
        </p:nvSpPr>
        <p:spPr>
          <a:xfrm>
            <a:off x="8043750" y="2556000"/>
            <a:ext cx="3477600" cy="3636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256633242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nehållssida - 4 bilder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5292000" cy="2061008"/>
          </a:xfrm>
        </p:spPr>
        <p:txBody>
          <a:bodyPr>
            <a:normAutofit/>
          </a:bodyPr>
          <a:lstStyle>
            <a:lvl1pPr marL="0" indent="0">
              <a:buNone/>
              <a:defRPr sz="1600"/>
            </a:lvl1pPr>
          </a:lstStyle>
          <a:p>
            <a:r>
              <a:rPr lang="sv-SE" smtClean="0"/>
              <a:t>Klicka på ikonen för att lägga till en bild</a:t>
            </a:r>
            <a:endParaRPr lang="sv-SE" dirty="0"/>
          </a:p>
        </p:txBody>
      </p:sp>
      <p:sp>
        <p:nvSpPr>
          <p:cNvPr id="9" name="Platshållare för bild 7"/>
          <p:cNvSpPr>
            <a:spLocks noGrp="1"/>
          </p:cNvSpPr>
          <p:nvPr>
            <p:ph type="pic" sz="quarter" idx="15"/>
          </p:nvPr>
        </p:nvSpPr>
        <p:spPr>
          <a:xfrm>
            <a:off x="6156000" y="1440000"/>
            <a:ext cx="5328000" cy="2061008"/>
          </a:xfrm>
        </p:spPr>
        <p:txBody>
          <a:bodyPr>
            <a:normAutofit/>
          </a:bodyPr>
          <a:lstStyle>
            <a:lvl1pPr marL="0" indent="0">
              <a:buNone/>
              <a:defRPr sz="1600"/>
            </a:lvl1pPr>
          </a:lstStyle>
          <a:p>
            <a:r>
              <a:rPr lang="sv-SE" smtClean="0"/>
              <a:t>Klicka på ikonen för att lägga till en bild</a:t>
            </a:r>
            <a:endParaRPr lang="sv-SE"/>
          </a:p>
        </p:txBody>
      </p:sp>
      <p:sp>
        <p:nvSpPr>
          <p:cNvPr id="11" name="Platshållare för bild 7"/>
          <p:cNvSpPr>
            <a:spLocks noGrp="1"/>
          </p:cNvSpPr>
          <p:nvPr>
            <p:ph type="pic" sz="quarter" idx="16"/>
          </p:nvPr>
        </p:nvSpPr>
        <p:spPr>
          <a:xfrm>
            <a:off x="720000" y="3645024"/>
            <a:ext cx="5292000" cy="2097272"/>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6156000" y="3645024"/>
            <a:ext cx="5328000" cy="2097272"/>
          </a:xfrm>
        </p:spPr>
        <p:txBody>
          <a:bodyPr>
            <a:normAutofit/>
          </a:bodyPr>
          <a:lstStyle>
            <a:lvl1pPr marL="0" indent="0">
              <a:buNone/>
              <a:defRPr sz="1600"/>
            </a:lvl1pPr>
          </a:lstStyle>
          <a:p>
            <a:r>
              <a:rPr lang="sv-SE" smtClean="0"/>
              <a:t>Klicka på ikonen för att lägga till en bild</a:t>
            </a:r>
            <a:endParaRPr lang="sv-SE"/>
          </a:p>
        </p:txBody>
      </p:sp>
    </p:spTree>
    <p:extLst>
      <p:ext uri="{BB962C8B-B14F-4D97-AF65-F5344CB8AC3E}">
        <p14:creationId xmlns:p14="http://schemas.microsoft.com/office/powerpoint/2010/main" val="164242308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nehållssida - Stor bild utan rubrik">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720000" y="1440000"/>
            <a:ext cx="10800000" cy="4248000"/>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308209839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lsida med bild">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0" y="0"/>
            <a:ext cx="12192000" cy="6858000"/>
          </a:xfrm>
        </p:spPr>
        <p:txBody>
          <a:bodyPr>
            <a:normAutofit/>
          </a:bodyPr>
          <a:lstStyle>
            <a:lvl1pPr marL="0" indent="0">
              <a:buNone/>
              <a:defRPr sz="2000"/>
            </a:lvl1pPr>
            <a:lvl2pPr>
              <a:defRPr sz="1900"/>
            </a:lvl2pPr>
            <a:lvl3pPr>
              <a:defRPr sz="1600"/>
            </a:lvl3pPr>
            <a:lvl4pPr>
              <a:defRPr sz="1500"/>
            </a:lvl4pPr>
            <a:lvl5pPr>
              <a:defRPr sz="1200"/>
            </a:lvl5pPr>
          </a:lstStyle>
          <a:p>
            <a:pPr lvl="0"/>
            <a:r>
              <a:rPr lang="sv-SE" dirty="0" smtClean="0"/>
              <a:t>Klicka här för att skriva in text eller välj objekt på bilderna nedan</a:t>
            </a:r>
          </a:p>
        </p:txBody>
      </p:sp>
    </p:spTree>
    <p:extLst>
      <p:ext uri="{BB962C8B-B14F-4D97-AF65-F5344CB8AC3E}">
        <p14:creationId xmlns:p14="http://schemas.microsoft.com/office/powerpoint/2010/main" val="329659826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3" name="textruta 2"/>
          <p:cNvSpPr txBox="1"/>
          <p:nvPr userDrawn="1"/>
        </p:nvSpPr>
        <p:spPr>
          <a:xfrm>
            <a:off x="3479907" y="4439403"/>
            <a:ext cx="5232187" cy="369332"/>
          </a:xfrm>
          <a:prstGeom prst="rect">
            <a:avLst/>
          </a:prstGeom>
          <a:noFill/>
        </p:spPr>
        <p:txBody>
          <a:bodyPr wrap="square" lIns="0" tIns="0" rIns="0" bIns="0" rtlCol="0">
            <a:spAutoFit/>
          </a:bodyPr>
          <a:lstStyle/>
          <a:p>
            <a:pPr algn="ctr"/>
            <a:r>
              <a:rPr lang="sv-SE" sz="2400" b="1" i="0" u="none" strike="noStrike" kern="1200" baseline="0" dirty="0" smtClean="0">
                <a:solidFill>
                  <a:schemeClr val="tx1"/>
                </a:solidFill>
                <a:latin typeface="+mn-lt"/>
                <a:ea typeface="+mn-ea"/>
                <a:cs typeface="+mn-cs"/>
              </a:rPr>
              <a:t>regiongavleborg.se </a:t>
            </a:r>
            <a:endParaRPr lang="sv-SE" sz="2800" b="1" dirty="0"/>
          </a:p>
        </p:txBody>
      </p:sp>
      <p:pic>
        <p:nvPicPr>
          <p:cNvPr id="1026" name="Picture 2" descr="G:\Information\Mallar\Mallar Visuell identitet\@Regionmallar_2015\Logotyper\Koncernlogotyp region\Koncernlogotyp färg\Koncernlogotyp_fär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6778" y="2852936"/>
            <a:ext cx="4018447" cy="121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2929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elsida 1 - Rubrik, underrubrik, bildkollage">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0" y="4320000"/>
            <a:ext cx="7824272"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10" name="Platshållare för bild 9"/>
          <p:cNvSpPr>
            <a:spLocks noGrp="1"/>
          </p:cNvSpPr>
          <p:nvPr>
            <p:ph type="pic" sz="quarter" idx="14" hasCustomPrompt="1"/>
          </p:nvPr>
        </p:nvSpPr>
        <p:spPr>
          <a:xfrm>
            <a:off x="6372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1" name="Platshållare för bild 9"/>
          <p:cNvSpPr>
            <a:spLocks noGrp="1"/>
          </p:cNvSpPr>
          <p:nvPr>
            <p:ph type="pic" sz="quarter" idx="15" hasCustomPrompt="1"/>
          </p:nvPr>
        </p:nvSpPr>
        <p:spPr>
          <a:xfrm>
            <a:off x="9306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2" name="Platshållare för bild 9"/>
          <p:cNvSpPr>
            <a:spLocks noGrp="1"/>
          </p:cNvSpPr>
          <p:nvPr>
            <p:ph type="pic" sz="quarter" idx="16" hasCustomPrompt="1"/>
          </p:nvPr>
        </p:nvSpPr>
        <p:spPr>
          <a:xfrm>
            <a:off x="9306000" y="2204864"/>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2" name="Rubrik 1"/>
          <p:cNvSpPr>
            <a:spLocks noGrp="1"/>
          </p:cNvSpPr>
          <p:nvPr>
            <p:ph type="ctrTitle" hasCustomPrompt="1"/>
          </p:nvPr>
        </p:nvSpPr>
        <p:spPr>
          <a:xfrm>
            <a:off x="720000" y="2808000"/>
            <a:ext cx="7824272" cy="1440000"/>
          </a:xfrm>
        </p:spPr>
        <p:txBody>
          <a:bodyPr anchor="b"/>
          <a:lstStyle>
            <a:lvl1pPr algn="l">
              <a:defRPr sz="5100"/>
            </a:lvl1pPr>
          </a:lstStyle>
          <a:p>
            <a:r>
              <a:rPr lang="sv-SE" dirty="0" smtClean="0"/>
              <a:t>Klicka här för att skriva in en rubrik</a:t>
            </a:r>
            <a:endParaRPr lang="sv-SE" dirty="0"/>
          </a:p>
        </p:txBody>
      </p:sp>
      <p:sp>
        <p:nvSpPr>
          <p:cNvPr id="9" name="Platshållare för bild 9"/>
          <p:cNvSpPr>
            <a:spLocks noGrp="1"/>
          </p:cNvSpPr>
          <p:nvPr>
            <p:ph type="pic" sz="quarter" idx="17"/>
          </p:nvPr>
        </p:nvSpPr>
        <p:spPr>
          <a:xfrm>
            <a:off x="4528800" y="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sp>
        <p:nvSpPr>
          <p:cNvPr id="13" name="Platshållare för bild 9"/>
          <p:cNvSpPr>
            <a:spLocks noGrp="1"/>
          </p:cNvSpPr>
          <p:nvPr>
            <p:ph type="pic" sz="quarter" idx="18"/>
          </p:nvPr>
        </p:nvSpPr>
        <p:spPr>
          <a:xfrm>
            <a:off x="10392000" y="441000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16" name="Bildobjekt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86818740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elsida 2 - Rubrik och underrubrik">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2" y="5085016"/>
            <a:ext cx="10801351"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2" name="Rubrik 1"/>
          <p:cNvSpPr>
            <a:spLocks noGrp="1"/>
          </p:cNvSpPr>
          <p:nvPr>
            <p:ph type="ctrTitle" hasCustomPrompt="1"/>
          </p:nvPr>
        </p:nvSpPr>
        <p:spPr>
          <a:xfrm>
            <a:off x="720002" y="3573016"/>
            <a:ext cx="10801351" cy="1440000"/>
          </a:xfrm>
        </p:spPr>
        <p:txBody>
          <a:bodyPr anchor="b"/>
          <a:lstStyle>
            <a:lvl1pPr algn="l">
              <a:defRPr sz="5100"/>
            </a:lvl1pPr>
          </a:lstStyle>
          <a:p>
            <a:r>
              <a:rPr lang="sv-SE" dirty="0" smtClean="0"/>
              <a:t>Klicka här för att skriva in en rubrik</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414148601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nehållssida - 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1">
                <a:latin typeface="Century Gothic" panose="020B0502020202020204" pitchFamily="34" charset="0"/>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052000"/>
            <a:ext cx="10801349" cy="4140000"/>
          </a:xfrm>
        </p:spPr>
        <p:txBody>
          <a:bodyPr/>
          <a:lstStyle>
            <a:lvl1pPr>
              <a:defRPr baseline="0"/>
            </a:lvl1pPr>
            <a:lvl4pPr marL="1168371" indent="-182558">
              <a:defRPr/>
            </a:lvl4pPr>
            <a:lvl5pPr marL="1527136" indent="-184146">
              <a:defRPr/>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50190316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1">
                <a:latin typeface="Century Gothic" panose="020B0502020202020204" pitchFamily="34" charset="0"/>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a:defRPr sz="2000" baseline="0"/>
            </a:lvl1pPr>
            <a:lvl2pPr>
              <a:defRPr sz="1900"/>
            </a:lvl2pPr>
            <a:lvl3pPr>
              <a:defRPr sz="1600"/>
            </a:lvl3pPr>
            <a:lvl4pPr>
              <a:defRPr sz="1500"/>
            </a:lvl4pPr>
            <a:lvl5pPr>
              <a:defRPr sz="1200"/>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93974040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text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marL="0" indent="0">
              <a:buFontTx/>
              <a:buNone/>
              <a:defRPr sz="2000"/>
            </a:lvl1pPr>
            <a:lvl2pPr marL="274630" indent="0">
              <a:buFontTx/>
              <a:buNone/>
              <a:defRPr sz="1900"/>
            </a:lvl2pPr>
            <a:lvl3pPr marL="627047" indent="0">
              <a:buFontTx/>
              <a:buNone/>
              <a:defRPr sz="1600"/>
            </a:lvl3pPr>
            <a:lvl4pPr marL="1071536" indent="0">
              <a:buFontTx/>
              <a:buNone/>
              <a:defRPr sz="1500"/>
            </a:lvl4pPr>
            <a:lvl5pPr marL="1436651" indent="0">
              <a:buFontTx/>
              <a:buNone/>
              <a:defRPr sz="1200"/>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41965942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556000"/>
            <a:ext cx="6480000" cy="3609304"/>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p:cNvSpPr>
          <p:nvPr>
            <p:ph type="pic" sz="quarter" idx="16"/>
          </p:nvPr>
        </p:nvSpPr>
        <p:spPr>
          <a:xfrm>
            <a:off x="720002" y="4356000"/>
            <a:ext cx="3945255" cy="1800000"/>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720002" y="2556000"/>
            <a:ext cx="3945255" cy="1620000"/>
          </a:xfrm>
        </p:spPr>
        <p:txBody>
          <a:bodyPr>
            <a:normAutofit/>
          </a:bodyPr>
          <a:lstStyle>
            <a:lvl1pPr marL="0" indent="0">
              <a:buNone/>
              <a:defRPr sz="1600"/>
            </a:lvl1pPr>
          </a:lstStyle>
          <a:p>
            <a:r>
              <a:rPr lang="sv-SE" smtClean="0"/>
              <a:t>Klicka på ikonen för att lägga till en bild</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244896233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Innehållssida - 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a:defRPr/>
            </a:lvl1pPr>
            <a:lvl4pPr marL="1168371" indent="-182558">
              <a:defRPr/>
            </a:lvl4pPr>
            <a:lvl5pPr marL="1527136" indent="-184146">
              <a:defRPr/>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3"/>
          </p:nvPr>
        </p:nvSpPr>
        <p:spPr>
          <a:xfrm>
            <a:off x="6264000" y="2052000"/>
            <a:ext cx="5256000" cy="4113304"/>
          </a:xfrm>
        </p:spPr>
        <p:txBody>
          <a:bodyPr>
            <a:normAutofit/>
          </a:bodyPr>
          <a:lstStyle>
            <a:lvl1pPr marL="0" indent="0">
              <a:buNone/>
              <a:defRPr sz="1900"/>
            </a:lvl1pPr>
          </a:lstStyle>
          <a:p>
            <a:r>
              <a:rPr lang="sv-SE" smtClean="0"/>
              <a:t>Klicka på ikonen för att lägga till en bild</a:t>
            </a:r>
            <a:endParaRPr lang="sv-SE" dirty="0"/>
          </a:p>
        </p:txBody>
      </p:sp>
    </p:spTree>
    <p:extLst>
      <p:ext uri="{BB962C8B-B14F-4D97-AF65-F5344CB8AC3E}">
        <p14:creationId xmlns:p14="http://schemas.microsoft.com/office/powerpoint/2010/main" val="237626433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3" name="Platshållare för innehåll 2"/>
          <p:cNvSpPr>
            <a:spLocks noGrp="1"/>
          </p:cNvSpPr>
          <p:nvPr>
            <p:ph idx="1" hasCustomPrompt="1"/>
          </p:nvPr>
        </p:nvSpPr>
        <p:spPr>
          <a:xfrm>
            <a:off x="720000" y="2556000"/>
            <a:ext cx="5256000" cy="3636000"/>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3"/>
          </p:nvPr>
        </p:nvSpPr>
        <p:spPr>
          <a:xfrm>
            <a:off x="6264000" y="2556000"/>
            <a:ext cx="5256000" cy="3609304"/>
          </a:xfrm>
        </p:spPr>
        <p:txBody>
          <a:bodyPr>
            <a:normAutofit/>
          </a:bodyPr>
          <a:lstStyle>
            <a:lvl1pPr marL="0" indent="0">
              <a:buNone/>
              <a:defRPr sz="1600"/>
            </a:lvl1pPr>
          </a:lstStyle>
          <a:p>
            <a:r>
              <a:rPr lang="sv-SE" smtClean="0"/>
              <a:t>Klicka på ikonen för att lägga till en bild</a:t>
            </a:r>
            <a:endParaRPr lang="sv-SE" dirty="0"/>
          </a:p>
        </p:txBody>
      </p:sp>
      <p:sp>
        <p:nvSpPr>
          <p:cNvPr id="7"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58985281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Innehållssida -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052000"/>
            <a:ext cx="6480000" cy="4113304"/>
          </a:xfrm>
        </p:spPr>
        <p:txBody>
          <a:bodyPr/>
          <a:lstStyle>
            <a:lvl1pPr>
              <a:defRPr/>
            </a:lvl1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p:cNvSpPr>
          <p:nvPr>
            <p:ph type="pic" sz="quarter" idx="16"/>
          </p:nvPr>
        </p:nvSpPr>
        <p:spPr>
          <a:xfrm>
            <a:off x="720003" y="4212000"/>
            <a:ext cx="3945255" cy="1980000"/>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720003" y="2052000"/>
            <a:ext cx="3945255" cy="1980000"/>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59559812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556000"/>
            <a:ext cx="6480000" cy="3609304"/>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p:cNvSpPr>
          <p:nvPr>
            <p:ph type="pic" sz="quarter" idx="16"/>
          </p:nvPr>
        </p:nvSpPr>
        <p:spPr>
          <a:xfrm>
            <a:off x="720002" y="4356000"/>
            <a:ext cx="3945255" cy="1800000"/>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720002" y="2556000"/>
            <a:ext cx="3945255" cy="1620000"/>
          </a:xfrm>
        </p:spPr>
        <p:txBody>
          <a:bodyPr>
            <a:normAutofit/>
          </a:bodyPr>
          <a:lstStyle>
            <a:lvl1pPr marL="0" indent="0">
              <a:buNone/>
              <a:defRPr sz="1600"/>
            </a:lvl1pPr>
          </a:lstStyle>
          <a:p>
            <a:r>
              <a:rPr lang="sv-SE" smtClean="0"/>
              <a:t>Klicka på ikonen för att lägga till en bild</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371646904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Innehållssida - 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6264000" y="2052000"/>
            <a:ext cx="5256000"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0" name="Platshållare för bild 7"/>
          <p:cNvSpPr>
            <a:spLocks noGrp="1"/>
          </p:cNvSpPr>
          <p:nvPr>
            <p:ph type="pic" sz="quarter" idx="14"/>
          </p:nvPr>
        </p:nvSpPr>
        <p:spPr>
          <a:xfrm>
            <a:off x="720000" y="2052000"/>
            <a:ext cx="5256000" cy="3753264"/>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63692871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6264000" y="2556000"/>
            <a:ext cx="5256000"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0" name="Platshållare för bild 7"/>
          <p:cNvSpPr>
            <a:spLocks noGrp="1"/>
          </p:cNvSpPr>
          <p:nvPr>
            <p:ph type="pic" sz="quarter" idx="14"/>
          </p:nvPr>
        </p:nvSpPr>
        <p:spPr>
          <a:xfrm>
            <a:off x="720000" y="2556000"/>
            <a:ext cx="5256000"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7" name="Platshållare för text 8"/>
          <p:cNvSpPr>
            <a:spLocks noGrp="1"/>
          </p:cNvSpPr>
          <p:nvPr>
            <p:ph type="body" sz="quarter" idx="15"/>
          </p:nvPr>
        </p:nvSpPr>
        <p:spPr>
          <a:xfrm>
            <a:off x="719999" y="2052000"/>
            <a:ext cx="10800000" cy="432000"/>
          </a:xfrm>
        </p:spPr>
        <p:txBody>
          <a:bodyPr anchor="ctr" anchorCtr="0"/>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171834585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Innehållssida - 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10" name="Platshållare för bild 7"/>
          <p:cNvSpPr>
            <a:spLocks noGrp="1"/>
          </p:cNvSpPr>
          <p:nvPr>
            <p:ph type="pic" sz="quarter" idx="14"/>
          </p:nvPr>
        </p:nvSpPr>
        <p:spPr>
          <a:xfrm>
            <a:off x="706758"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4" name="Platshållare för bild 7"/>
          <p:cNvSpPr>
            <a:spLocks noGrp="1"/>
          </p:cNvSpPr>
          <p:nvPr>
            <p:ph type="pic" sz="quarter" idx="15"/>
          </p:nvPr>
        </p:nvSpPr>
        <p:spPr>
          <a:xfrm>
            <a:off x="4374002"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5" name="Platshållare för bild 7"/>
          <p:cNvSpPr>
            <a:spLocks noGrp="1"/>
          </p:cNvSpPr>
          <p:nvPr>
            <p:ph type="pic" sz="quarter" idx="16"/>
          </p:nvPr>
        </p:nvSpPr>
        <p:spPr>
          <a:xfrm>
            <a:off x="8046002"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4992455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10" name="Platshållare för bild 7"/>
          <p:cNvSpPr>
            <a:spLocks noGrp="1"/>
          </p:cNvSpPr>
          <p:nvPr>
            <p:ph type="pic" sz="quarter" idx="14"/>
          </p:nvPr>
        </p:nvSpPr>
        <p:spPr>
          <a:xfrm>
            <a:off x="720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4" name="Platshållare för bild 7"/>
          <p:cNvSpPr>
            <a:spLocks noGrp="1"/>
          </p:cNvSpPr>
          <p:nvPr>
            <p:ph type="pic" sz="quarter" idx="15"/>
          </p:nvPr>
        </p:nvSpPr>
        <p:spPr>
          <a:xfrm>
            <a:off x="4392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5" name="Platshållare för bild 7"/>
          <p:cNvSpPr>
            <a:spLocks noGrp="1"/>
          </p:cNvSpPr>
          <p:nvPr>
            <p:ph type="pic" sz="quarter" idx="16"/>
          </p:nvPr>
        </p:nvSpPr>
        <p:spPr>
          <a:xfrm>
            <a:off x="8046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8" name="Platshållare för text 8"/>
          <p:cNvSpPr>
            <a:spLocks noGrp="1"/>
          </p:cNvSpPr>
          <p:nvPr>
            <p:ph type="body" sz="quarter" idx="17"/>
          </p:nvPr>
        </p:nvSpPr>
        <p:spPr>
          <a:xfrm>
            <a:off x="719999" y="2052000"/>
            <a:ext cx="10800000" cy="432000"/>
          </a:xfrm>
        </p:spPr>
        <p:txBody>
          <a:bodyPr anchor="ctr" anchorCtr="0"/>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408138784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nnehållssida - 4 bilder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5292000" cy="2061008"/>
          </a:xfrm>
        </p:spPr>
        <p:txBody>
          <a:bodyPr>
            <a:normAutofit/>
          </a:bodyPr>
          <a:lstStyle>
            <a:lvl1pPr marL="0" indent="0">
              <a:buNone/>
              <a:defRPr sz="1600"/>
            </a:lvl1pPr>
          </a:lstStyle>
          <a:p>
            <a:r>
              <a:rPr lang="sv-SE" smtClean="0"/>
              <a:t>Klicka på ikonen för att lägga till en bild</a:t>
            </a:r>
            <a:endParaRPr lang="sv-SE" dirty="0"/>
          </a:p>
        </p:txBody>
      </p:sp>
      <p:sp>
        <p:nvSpPr>
          <p:cNvPr id="9" name="Platshållare för bild 7"/>
          <p:cNvSpPr>
            <a:spLocks noGrp="1"/>
          </p:cNvSpPr>
          <p:nvPr>
            <p:ph type="pic" sz="quarter" idx="15"/>
          </p:nvPr>
        </p:nvSpPr>
        <p:spPr>
          <a:xfrm>
            <a:off x="6156000" y="1440000"/>
            <a:ext cx="5328000" cy="2061008"/>
          </a:xfrm>
        </p:spPr>
        <p:txBody>
          <a:bodyPr>
            <a:normAutofit/>
          </a:bodyPr>
          <a:lstStyle>
            <a:lvl1pPr marL="0" indent="0">
              <a:buNone/>
              <a:defRPr sz="1600"/>
            </a:lvl1pPr>
          </a:lstStyle>
          <a:p>
            <a:r>
              <a:rPr lang="sv-SE" smtClean="0"/>
              <a:t>Klicka på ikonen för att lägga till en bild</a:t>
            </a:r>
            <a:endParaRPr lang="sv-SE"/>
          </a:p>
        </p:txBody>
      </p:sp>
      <p:sp>
        <p:nvSpPr>
          <p:cNvPr id="11" name="Platshållare för bild 7"/>
          <p:cNvSpPr>
            <a:spLocks noGrp="1"/>
          </p:cNvSpPr>
          <p:nvPr>
            <p:ph type="pic" sz="quarter" idx="16"/>
          </p:nvPr>
        </p:nvSpPr>
        <p:spPr>
          <a:xfrm>
            <a:off x="720000" y="3645024"/>
            <a:ext cx="5292000" cy="2097272"/>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6156000" y="3645024"/>
            <a:ext cx="5328000" cy="2097272"/>
          </a:xfrm>
        </p:spPr>
        <p:txBody>
          <a:bodyPr>
            <a:normAutofit/>
          </a:bodyPr>
          <a:lstStyle>
            <a:lvl1pPr marL="0" indent="0">
              <a:buNone/>
              <a:defRPr sz="1600"/>
            </a:lvl1pPr>
          </a:lstStyle>
          <a:p>
            <a:r>
              <a:rPr lang="sv-SE" smtClean="0"/>
              <a:t>Klicka på ikonen för att lägga till en bild</a:t>
            </a:r>
            <a:endParaRPr lang="sv-SE"/>
          </a:p>
        </p:txBody>
      </p:sp>
    </p:spTree>
    <p:extLst>
      <p:ext uri="{BB962C8B-B14F-4D97-AF65-F5344CB8AC3E}">
        <p14:creationId xmlns:p14="http://schemas.microsoft.com/office/powerpoint/2010/main" val="17152688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Innehållssida - Stor bild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10801349" cy="4248000"/>
          </a:xfrm>
        </p:spPr>
        <p:txBody>
          <a:bodyPr>
            <a:normAutofit/>
          </a:bodyPr>
          <a:lstStyle>
            <a:lvl1pPr marL="0" indent="0">
              <a:buNone/>
              <a:defRPr sz="1900"/>
            </a:lvl1pPr>
          </a:lstStyle>
          <a:p>
            <a:r>
              <a:rPr lang="sv-SE" smtClean="0"/>
              <a:t>Klicka på ikonen för att lägga till en bild</a:t>
            </a:r>
            <a:endParaRPr lang="sv-SE" dirty="0"/>
          </a:p>
        </p:txBody>
      </p:sp>
    </p:spTree>
    <p:extLst>
      <p:ext uri="{BB962C8B-B14F-4D97-AF65-F5344CB8AC3E}">
        <p14:creationId xmlns:p14="http://schemas.microsoft.com/office/powerpoint/2010/main" val="24568307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6.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image" Target="../media/image2.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1.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2.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image" Target="../media/image1.png"/><Relationship Id="rId2" Type="http://schemas.openxmlformats.org/officeDocument/2006/relationships/slideLayout" Target="../slideLayouts/slideLayout71.xml"/><Relationship Id="rId16" Type="http://schemas.openxmlformats.org/officeDocument/2006/relationships/theme" Target="../theme/theme6.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theme" Target="../theme/theme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image" Target="../media/image2.png"/><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0002" y="900000"/>
            <a:ext cx="10801348" cy="1080000"/>
          </a:xfrm>
          <a:prstGeom prst="rect">
            <a:avLst/>
          </a:prstGeom>
        </p:spPr>
        <p:txBody>
          <a:bodyPr vert="horz" lIns="91438" tIns="45719" rIns="91438" bIns="45719" rtlCol="0" anchor="b" anchorCtr="0">
            <a:normAutofit/>
          </a:bodyPr>
          <a:lstStyle/>
          <a:p>
            <a:r>
              <a:rPr lang="sv-SE" dirty="0" smtClean="0"/>
              <a:t>Rubrik</a:t>
            </a:r>
            <a:endParaRPr lang="sv-SE" dirty="0"/>
          </a:p>
        </p:txBody>
      </p:sp>
      <p:sp>
        <p:nvSpPr>
          <p:cNvPr id="3" name="Platshållare för text 2"/>
          <p:cNvSpPr>
            <a:spLocks noGrp="1"/>
          </p:cNvSpPr>
          <p:nvPr>
            <p:ph type="body" idx="1"/>
          </p:nvPr>
        </p:nvSpPr>
        <p:spPr>
          <a:xfrm>
            <a:off x="720000" y="2052000"/>
            <a:ext cx="10801349" cy="4140000"/>
          </a:xfrm>
          <a:prstGeom prst="rect">
            <a:avLst/>
          </a:prstGeom>
        </p:spPr>
        <p:txBody>
          <a:bodyPr vert="horz" lIns="91438" tIns="45719" rIns="91438" bIns="45719"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Bildobjekt 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5" name="Bildobjekt 4"/>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34560" y="6129679"/>
            <a:ext cx="1597516" cy="611689"/>
          </a:xfrm>
          <a:prstGeom prst="rect">
            <a:avLst/>
          </a:prstGeom>
        </p:spPr>
      </p:pic>
    </p:spTree>
    <p:extLst>
      <p:ext uri="{BB962C8B-B14F-4D97-AF65-F5344CB8AC3E}">
        <p14:creationId xmlns:p14="http://schemas.microsoft.com/office/powerpoint/2010/main" val="3556352275"/>
      </p:ext>
    </p:extLst>
  </p:cSld>
  <p:clrMap bg1="lt1" tx1="dk1" bg2="lt2" tx2="dk2" accent1="accent1" accent2="accent2" accent3="accent3" accent4="accent4" accent5="accent5" accent6="accent6" hlink="hlink" folHlink="folHlink"/>
  <p:sldLayoutIdLst>
    <p:sldLayoutId id="2147483726" r:id="rId1"/>
    <p:sldLayoutId id="2147483663" r:id="rId2"/>
    <p:sldLayoutId id="2147483734" r:id="rId3"/>
    <p:sldLayoutId id="2147483727" r:id="rId4"/>
    <p:sldLayoutId id="2147483728" r:id="rId5"/>
    <p:sldLayoutId id="2147483669" r:id="rId6"/>
    <p:sldLayoutId id="2147483729" r:id="rId7"/>
    <p:sldLayoutId id="2147483670" r:id="rId8"/>
    <p:sldLayoutId id="2147483730" r:id="rId9"/>
    <p:sldLayoutId id="2147483671" r:id="rId10"/>
    <p:sldLayoutId id="2147483731" r:id="rId11"/>
    <p:sldLayoutId id="2147483672" r:id="rId12"/>
    <p:sldLayoutId id="2147483732" r:id="rId13"/>
    <p:sldLayoutId id="2147483673" r:id="rId14"/>
    <p:sldLayoutId id="2147483674" r:id="rId15"/>
    <p:sldLayoutId id="2147483733" r:id="rId16"/>
    <p:sldLayoutId id="2147483735" r:id="rId17"/>
    <p:sldLayoutId id="2147483851" r:id="rId18"/>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p:titleStyle>
    <p:bodyStyle>
      <a:lvl1pPr marL="182558" indent="-182558"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06755" y="1992312"/>
            <a:ext cx="10801348" cy="785022"/>
          </a:xfrm>
          <a:prstGeom prst="rect">
            <a:avLst/>
          </a:prstGeom>
        </p:spPr>
        <p:txBody>
          <a:bodyPr vert="horz" lIns="91440" tIns="45720" rIns="91440" bIns="45720" rtlCol="0" anchor="t">
            <a:normAutofit/>
          </a:bodyPr>
          <a:lstStyle/>
          <a:p>
            <a:r>
              <a:rPr lang="sv-SE" dirty="0" smtClean="0"/>
              <a:t>Rubrik</a:t>
            </a:r>
            <a:endParaRPr lang="sv-SE" dirty="0"/>
          </a:p>
        </p:txBody>
      </p:sp>
      <p:sp>
        <p:nvSpPr>
          <p:cNvPr id="3" name="Platshållare för text 2"/>
          <p:cNvSpPr>
            <a:spLocks noGrp="1"/>
          </p:cNvSpPr>
          <p:nvPr>
            <p:ph type="body" idx="1"/>
          </p:nvPr>
        </p:nvSpPr>
        <p:spPr>
          <a:xfrm>
            <a:off x="706754" y="2997200"/>
            <a:ext cx="10801349" cy="295275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61320" y="71876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CF19C8-A0D3-4536-97A4-2E130B18FED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2024-02-28</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p:cNvSpPr>
            <a:spLocks noGrp="1"/>
          </p:cNvSpPr>
          <p:nvPr>
            <p:ph type="ftr" sz="quarter" idx="3"/>
          </p:nvPr>
        </p:nvSpPr>
        <p:spPr>
          <a:xfrm>
            <a:off x="6792685" y="556200"/>
            <a:ext cx="4703989" cy="365125"/>
          </a:xfrm>
          <a:prstGeom prst="rect">
            <a:avLst/>
          </a:prstGeom>
        </p:spPr>
        <p:txBody>
          <a:bodyPr vert="horz" lIns="91440" tIns="45720" rIns="91440" bIns="45720" rtlCol="0" anchor="ctr"/>
          <a:lstStyle>
            <a:lvl1pPr algn="r">
              <a:defRPr sz="12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8753475" y="6326677"/>
            <a:ext cx="2743200" cy="365125"/>
          </a:xfrm>
          <a:prstGeom prst="rect">
            <a:avLst/>
          </a:prstGeom>
        </p:spPr>
        <p:txBody>
          <a:bodyPr vert="horz" lIns="91440" tIns="45720" rIns="91440" bIns="45720" rtlCol="0" anchor="ctr"/>
          <a:lstStyle>
            <a:lvl1pPr algn="r">
              <a:defRPr sz="12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45C13B-CD88-43AB-BEBB-7091F022366D}" type="slidenum">
              <a:rPr kumimoji="0" lang="sv-SE" sz="12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ruta 9"/>
          <p:cNvSpPr txBox="1"/>
          <p:nvPr/>
        </p:nvSpPr>
        <p:spPr>
          <a:xfrm>
            <a:off x="695325" y="6281501"/>
            <a:ext cx="23918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smtClean="0">
                <a:ln>
                  <a:noFill/>
                </a:ln>
                <a:solidFill>
                  <a:prstClr val="black"/>
                </a:solidFill>
                <a:effectLst/>
                <a:uLnTx/>
                <a:uFillTx/>
                <a:latin typeface="Arial"/>
                <a:ea typeface="+mn-ea"/>
                <a:cs typeface="+mn-cs"/>
              </a:rPr>
              <a:t>regiongavleborg.se </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757" y="556003"/>
            <a:ext cx="1980000" cy="597613"/>
          </a:xfrm>
          <a:prstGeom prst="rect">
            <a:avLst/>
          </a:prstGeom>
        </p:spPr>
      </p:pic>
    </p:spTree>
    <p:extLst>
      <p:ext uri="{BB962C8B-B14F-4D97-AF65-F5344CB8AC3E}">
        <p14:creationId xmlns:p14="http://schemas.microsoft.com/office/powerpoint/2010/main" val="25802655"/>
      </p:ext>
    </p:extLst>
  </p:cSld>
  <p:clrMap bg1="lt1" tx1="dk1" bg2="lt2" tx2="dk2" accent1="accent1" accent2="accent2" accent3="accent3" accent4="accent4" accent5="accent5" accent6="accent6" hlink="hlink" folHlink="folHlink"/>
  <p:sldLayoutIdLst>
    <p:sldLayoutId id="2147483738" r:id="rId1"/>
    <p:sldLayoutId id="2147483739" r:id="rId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82563" indent="-182563"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44500" indent="-1698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2pPr>
      <a:lvl3pPr marL="809625" indent="-1825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3pPr>
      <a:lvl4pPr marL="1254125"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4pPr>
      <a:lvl5pPr marL="1619250"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bwMode="auto">
          <a:xfrm>
            <a:off x="1054101" y="1943100"/>
            <a:ext cx="9131300" cy="795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513027" name="Rectangle 3"/>
          <p:cNvSpPr>
            <a:spLocks noGrp="1" noChangeArrowheads="1"/>
          </p:cNvSpPr>
          <p:nvPr>
            <p:ph type="body" idx="1"/>
          </p:nvPr>
        </p:nvSpPr>
        <p:spPr bwMode="auto">
          <a:xfrm>
            <a:off x="1054101" y="2806700"/>
            <a:ext cx="9131300" cy="3214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513028" name="Rectangle 4"/>
          <p:cNvSpPr>
            <a:spLocks noGrp="1" noChangeArrowheads="1"/>
          </p:cNvSpPr>
          <p:nvPr>
            <p:ph type="dt" sz="half" idx="2"/>
          </p:nvPr>
        </p:nvSpPr>
        <p:spPr bwMode="auto">
          <a:xfrm>
            <a:off x="1039284" y="6151563"/>
            <a:ext cx="149648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defTabSz="914400" fontAlgn="base">
              <a:spcBef>
                <a:spcPct val="0"/>
              </a:spcBef>
              <a:spcAft>
                <a:spcPct val="0"/>
              </a:spcAft>
            </a:pPr>
            <a:endParaRPr lang="sv-SE">
              <a:solidFill>
                <a:srgbClr val="000000"/>
              </a:solidFill>
            </a:endParaRPr>
          </a:p>
        </p:txBody>
      </p:sp>
      <p:sp>
        <p:nvSpPr>
          <p:cNvPr id="513029" name="Rectangle 5"/>
          <p:cNvSpPr>
            <a:spLocks noGrp="1" noChangeArrowheads="1"/>
          </p:cNvSpPr>
          <p:nvPr>
            <p:ph type="ftr" sz="quarter" idx="3"/>
          </p:nvPr>
        </p:nvSpPr>
        <p:spPr bwMode="auto">
          <a:xfrm>
            <a:off x="2582334" y="6151564"/>
            <a:ext cx="5990167" cy="51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defTabSz="914400" fontAlgn="base">
              <a:spcBef>
                <a:spcPct val="0"/>
              </a:spcBef>
              <a:spcAft>
                <a:spcPct val="0"/>
              </a:spcAft>
            </a:pPr>
            <a:r>
              <a:rPr lang="sv-SE" smtClean="0">
                <a:solidFill>
                  <a:srgbClr val="000000"/>
                </a:solidFill>
              </a:rPr>
              <a:t>/ </a:t>
            </a:r>
            <a:endParaRPr lang="sv-SE">
              <a:solidFill>
                <a:srgbClr val="000000"/>
              </a:solidFill>
            </a:endParaRPr>
          </a:p>
        </p:txBody>
      </p:sp>
      <p:sp>
        <p:nvSpPr>
          <p:cNvPr id="513030" name="Rectangle 6"/>
          <p:cNvSpPr>
            <a:spLocks noGrp="1" noChangeArrowheads="1"/>
          </p:cNvSpPr>
          <p:nvPr>
            <p:ph type="sldNum" sz="quarter" idx="4"/>
          </p:nvPr>
        </p:nvSpPr>
        <p:spPr bwMode="auto">
          <a:xfrm>
            <a:off x="8782051" y="6151564"/>
            <a:ext cx="2844800"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defTabSz="914400" fontAlgn="base">
              <a:spcBef>
                <a:spcPct val="0"/>
              </a:spcBef>
              <a:spcAft>
                <a:spcPct val="0"/>
              </a:spcAft>
            </a:pPr>
            <a:fld id="{C06F25C4-192E-4E93-AC3C-60283E09A10C}" type="slidenum">
              <a:rPr lang="sv-SE" smtClean="0">
                <a:solidFill>
                  <a:srgbClr val="000000"/>
                </a:solidFill>
              </a:rPr>
              <a:pPr defTabSz="914400" fontAlgn="base">
                <a:spcBef>
                  <a:spcPct val="0"/>
                </a:spcBef>
                <a:spcAft>
                  <a:spcPct val="0"/>
                </a:spcAft>
              </a:pPr>
              <a:t>‹#›</a:t>
            </a:fld>
            <a:endParaRPr lang="sv-SE">
              <a:solidFill>
                <a:srgbClr val="000000"/>
              </a:solidFill>
            </a:endParaRPr>
          </a:p>
        </p:txBody>
      </p:sp>
      <p:pic>
        <p:nvPicPr>
          <p:cNvPr id="513031" name="Picture 7" descr="SU_logo_32mm_300dpi_SVENSK"/>
          <p:cNvPicPr>
            <a:picLocks noChangeAspect="1" noChangeArrowheads="1"/>
          </p:cNvPicPr>
          <p:nvPr/>
        </p:nvPicPr>
        <p:blipFill>
          <a:blip r:embed="rId13" cstate="print"/>
          <a:srcRect/>
          <a:stretch>
            <a:fillRect/>
          </a:stretch>
        </p:blipFill>
        <p:spPr bwMode="auto">
          <a:xfrm>
            <a:off x="10185401" y="287339"/>
            <a:ext cx="1536700" cy="1011237"/>
          </a:xfrm>
          <a:prstGeom prst="rect">
            <a:avLst/>
          </a:prstGeom>
          <a:noFill/>
        </p:spPr>
      </p:pic>
    </p:spTree>
    <p:extLst>
      <p:ext uri="{BB962C8B-B14F-4D97-AF65-F5344CB8AC3E}">
        <p14:creationId xmlns:p14="http://schemas.microsoft.com/office/powerpoint/2010/main" val="408044789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l" rtl="0" fontAlgn="base">
        <a:lnSpc>
          <a:spcPts val="3200"/>
        </a:lnSpc>
        <a:spcBef>
          <a:spcPct val="0"/>
        </a:spcBef>
        <a:spcAft>
          <a:spcPct val="0"/>
        </a:spcAft>
        <a:defRPr sz="2600" b="1">
          <a:solidFill>
            <a:srgbClr val="002F5F"/>
          </a:solidFill>
          <a:latin typeface="+mj-lt"/>
          <a:ea typeface="+mj-ea"/>
          <a:cs typeface="+mj-cs"/>
        </a:defRPr>
      </a:lvl1pPr>
      <a:lvl2pPr algn="l" rtl="0" fontAlgn="base">
        <a:lnSpc>
          <a:spcPts val="3200"/>
        </a:lnSpc>
        <a:spcBef>
          <a:spcPct val="0"/>
        </a:spcBef>
        <a:spcAft>
          <a:spcPct val="0"/>
        </a:spcAft>
        <a:defRPr sz="2600" b="1">
          <a:solidFill>
            <a:srgbClr val="002F5F"/>
          </a:solidFill>
          <a:latin typeface="Verdana" pitchFamily="34" charset="0"/>
        </a:defRPr>
      </a:lvl2pPr>
      <a:lvl3pPr algn="l" rtl="0" fontAlgn="base">
        <a:lnSpc>
          <a:spcPts val="3200"/>
        </a:lnSpc>
        <a:spcBef>
          <a:spcPct val="0"/>
        </a:spcBef>
        <a:spcAft>
          <a:spcPct val="0"/>
        </a:spcAft>
        <a:defRPr sz="2600" b="1">
          <a:solidFill>
            <a:srgbClr val="002F5F"/>
          </a:solidFill>
          <a:latin typeface="Verdana" pitchFamily="34" charset="0"/>
        </a:defRPr>
      </a:lvl3pPr>
      <a:lvl4pPr algn="l" rtl="0" fontAlgn="base">
        <a:lnSpc>
          <a:spcPts val="3200"/>
        </a:lnSpc>
        <a:spcBef>
          <a:spcPct val="0"/>
        </a:spcBef>
        <a:spcAft>
          <a:spcPct val="0"/>
        </a:spcAft>
        <a:defRPr sz="2600" b="1">
          <a:solidFill>
            <a:srgbClr val="002F5F"/>
          </a:solidFill>
          <a:latin typeface="Verdana" pitchFamily="34" charset="0"/>
        </a:defRPr>
      </a:lvl4pPr>
      <a:lvl5pPr algn="l" rtl="0" fontAlgn="base">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p:titleStyle>
    <p:bodyStyle>
      <a:lvl1pPr marL="342900" indent="-342900" algn="l" rtl="0" fontAlgn="base">
        <a:lnSpc>
          <a:spcPts val="2900"/>
        </a:lnSpc>
        <a:spcBef>
          <a:spcPct val="20000"/>
        </a:spcBef>
        <a:spcAft>
          <a:spcPct val="0"/>
        </a:spcAft>
        <a:buChar char="•"/>
        <a:defRPr sz="2000">
          <a:solidFill>
            <a:srgbClr val="002F5F"/>
          </a:solidFill>
          <a:latin typeface="+mn-lt"/>
          <a:ea typeface="+mn-ea"/>
          <a:cs typeface="+mn-cs"/>
        </a:defRPr>
      </a:lvl1pPr>
      <a:lvl2pPr marL="742950" indent="-285750" algn="l" rtl="0" fontAlgn="base">
        <a:spcBef>
          <a:spcPct val="20000"/>
        </a:spcBef>
        <a:spcAft>
          <a:spcPct val="0"/>
        </a:spcAft>
        <a:buChar char="–"/>
        <a:defRPr sz="2000">
          <a:solidFill>
            <a:srgbClr val="002F5F"/>
          </a:solidFill>
          <a:latin typeface="Arial" pitchFamily="34" charset="0"/>
        </a:defRPr>
      </a:lvl2pPr>
      <a:lvl3pPr marL="1143000" indent="-228600" algn="l" rtl="0" fontAlgn="base">
        <a:spcBef>
          <a:spcPct val="20000"/>
        </a:spcBef>
        <a:spcAft>
          <a:spcPct val="0"/>
        </a:spcAft>
        <a:buChar char="•"/>
        <a:defRPr sz="2000">
          <a:solidFill>
            <a:srgbClr val="002F5F"/>
          </a:solidFill>
          <a:latin typeface="Arial" pitchFamily="34" charset="0"/>
        </a:defRPr>
      </a:lvl3pPr>
      <a:lvl4pPr marL="1600200" indent="-228600" algn="l" rtl="0" fontAlgn="base">
        <a:spcBef>
          <a:spcPct val="20000"/>
        </a:spcBef>
        <a:spcAft>
          <a:spcPct val="0"/>
        </a:spcAft>
        <a:buChar char="–"/>
        <a:defRPr sz="2000">
          <a:solidFill>
            <a:srgbClr val="002F5F"/>
          </a:solidFill>
          <a:latin typeface="Arial" pitchFamily="34" charset="0"/>
        </a:defRPr>
      </a:lvl4pPr>
      <a:lvl5pPr marL="2057400" indent="-228600" algn="l" rtl="0" fontAlgn="base">
        <a:spcBef>
          <a:spcPct val="20000"/>
        </a:spcBef>
        <a:spcAft>
          <a:spcPct val="0"/>
        </a:spcAft>
        <a:buChar char="»"/>
        <a:defRPr sz="2000">
          <a:solidFill>
            <a:srgbClr val="002F5F"/>
          </a:solidFill>
          <a:latin typeface="Arial" pitchFamily="34" charset="0"/>
        </a:defRPr>
      </a:lvl5pPr>
      <a:lvl6pPr marL="2514600" indent="-228600" algn="l" rtl="0" fontAlgn="base">
        <a:spcBef>
          <a:spcPct val="20000"/>
        </a:spcBef>
        <a:spcAft>
          <a:spcPct val="0"/>
        </a:spcAft>
        <a:buChar char="»"/>
        <a:defRPr sz="2000">
          <a:solidFill>
            <a:srgbClr val="002F5F"/>
          </a:solidFill>
          <a:latin typeface="Arial" pitchFamily="34" charset="0"/>
        </a:defRPr>
      </a:lvl6pPr>
      <a:lvl7pPr marL="2971800" indent="-228600" algn="l" rtl="0" fontAlgn="base">
        <a:spcBef>
          <a:spcPct val="20000"/>
        </a:spcBef>
        <a:spcAft>
          <a:spcPct val="0"/>
        </a:spcAft>
        <a:buChar char="»"/>
        <a:defRPr sz="2000">
          <a:solidFill>
            <a:srgbClr val="002F5F"/>
          </a:solidFill>
          <a:latin typeface="Arial" pitchFamily="34" charset="0"/>
        </a:defRPr>
      </a:lvl7pPr>
      <a:lvl8pPr marL="3429000" indent="-228600" algn="l" rtl="0" fontAlgn="base">
        <a:spcBef>
          <a:spcPct val="20000"/>
        </a:spcBef>
        <a:spcAft>
          <a:spcPct val="0"/>
        </a:spcAft>
        <a:buChar char="»"/>
        <a:defRPr sz="2000">
          <a:solidFill>
            <a:srgbClr val="002F5F"/>
          </a:solidFill>
          <a:latin typeface="Arial" pitchFamily="34" charset="0"/>
        </a:defRPr>
      </a:lvl8pPr>
      <a:lvl9pPr marL="3886200" indent="-228600" algn="l" rtl="0" fontAlgn="base">
        <a:spcBef>
          <a:spcPct val="20000"/>
        </a:spcBef>
        <a:spcAft>
          <a:spcPct val="0"/>
        </a:spcAft>
        <a:buChar char="»"/>
        <a:defRPr sz="2000">
          <a:solidFill>
            <a:srgbClr val="002F5F"/>
          </a:solidFill>
          <a:latin typeface="Arial" pitchFamily="34"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0002" y="900000"/>
            <a:ext cx="10801348" cy="1080000"/>
          </a:xfrm>
          <a:prstGeom prst="rect">
            <a:avLst/>
          </a:prstGeom>
        </p:spPr>
        <p:txBody>
          <a:bodyPr vert="horz" lIns="91438" tIns="45719" rIns="91438" bIns="45719" rtlCol="0" anchor="b" anchorCtr="0">
            <a:normAutofit/>
          </a:bodyPr>
          <a:lstStyle/>
          <a:p>
            <a:r>
              <a:rPr lang="sv-SE" dirty="0" smtClean="0"/>
              <a:t>Rubrik</a:t>
            </a:r>
            <a:endParaRPr lang="sv-SE" dirty="0"/>
          </a:p>
        </p:txBody>
      </p:sp>
      <p:sp>
        <p:nvSpPr>
          <p:cNvPr id="3" name="Platshållare för text 2"/>
          <p:cNvSpPr>
            <a:spLocks noGrp="1"/>
          </p:cNvSpPr>
          <p:nvPr>
            <p:ph type="body" idx="1"/>
          </p:nvPr>
        </p:nvSpPr>
        <p:spPr>
          <a:xfrm>
            <a:off x="720000" y="2052000"/>
            <a:ext cx="10801349" cy="4140000"/>
          </a:xfrm>
          <a:prstGeom prst="rect">
            <a:avLst/>
          </a:prstGeom>
        </p:spPr>
        <p:txBody>
          <a:bodyPr vert="horz" lIns="91438" tIns="45719" rIns="91438" bIns="45719"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01661235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182558" indent="-182558"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0002" y="900000"/>
            <a:ext cx="10801348" cy="1080000"/>
          </a:xfrm>
          <a:prstGeom prst="rect">
            <a:avLst/>
          </a:prstGeom>
        </p:spPr>
        <p:txBody>
          <a:bodyPr vert="horz" lIns="91438" tIns="45719" rIns="91438" bIns="45719" rtlCol="0" anchor="b" anchorCtr="0">
            <a:normAutofit/>
          </a:bodyPr>
          <a:lstStyle/>
          <a:p>
            <a:r>
              <a:rPr lang="sv-SE" dirty="0" smtClean="0"/>
              <a:t>Rubrik</a:t>
            </a:r>
            <a:endParaRPr lang="sv-SE" dirty="0"/>
          </a:p>
        </p:txBody>
      </p:sp>
      <p:sp>
        <p:nvSpPr>
          <p:cNvPr id="3" name="Platshållare för text 2"/>
          <p:cNvSpPr>
            <a:spLocks noGrp="1"/>
          </p:cNvSpPr>
          <p:nvPr>
            <p:ph type="body" idx="1"/>
          </p:nvPr>
        </p:nvSpPr>
        <p:spPr>
          <a:xfrm>
            <a:off x="720000" y="2052000"/>
            <a:ext cx="10801349" cy="4140000"/>
          </a:xfrm>
          <a:prstGeom prst="rect">
            <a:avLst/>
          </a:prstGeom>
        </p:spPr>
        <p:txBody>
          <a:bodyPr vert="horz" lIns="91438" tIns="45719" rIns="91438" bIns="45719"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Bildobjekt 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5" name="Bildobjekt 4"/>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34560" y="6129679"/>
            <a:ext cx="1597516" cy="611689"/>
          </a:xfrm>
          <a:prstGeom prst="rect">
            <a:avLst/>
          </a:prstGeom>
        </p:spPr>
      </p:pic>
    </p:spTree>
    <p:extLst>
      <p:ext uri="{BB962C8B-B14F-4D97-AF65-F5344CB8AC3E}">
        <p14:creationId xmlns:p14="http://schemas.microsoft.com/office/powerpoint/2010/main" val="352925200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p:titleStyle>
    <p:bodyStyle>
      <a:lvl1pPr marL="182558" indent="-182558"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0002" y="900000"/>
            <a:ext cx="10801348" cy="1080000"/>
          </a:xfrm>
          <a:prstGeom prst="rect">
            <a:avLst/>
          </a:prstGeom>
        </p:spPr>
        <p:txBody>
          <a:bodyPr vert="horz" lIns="91438" tIns="45719" rIns="91438" bIns="45719" rtlCol="0" anchor="b" anchorCtr="0">
            <a:normAutofit/>
          </a:bodyPr>
          <a:lstStyle/>
          <a:p>
            <a:r>
              <a:rPr lang="sv-SE" dirty="0" smtClean="0"/>
              <a:t>Rubrik</a:t>
            </a:r>
            <a:endParaRPr lang="sv-SE" dirty="0"/>
          </a:p>
        </p:txBody>
      </p:sp>
      <p:sp>
        <p:nvSpPr>
          <p:cNvPr id="3" name="Platshållare för text 2"/>
          <p:cNvSpPr>
            <a:spLocks noGrp="1"/>
          </p:cNvSpPr>
          <p:nvPr>
            <p:ph type="body" idx="1"/>
          </p:nvPr>
        </p:nvSpPr>
        <p:spPr>
          <a:xfrm>
            <a:off x="720000" y="2052000"/>
            <a:ext cx="10801349" cy="4140000"/>
          </a:xfrm>
          <a:prstGeom prst="rect">
            <a:avLst/>
          </a:prstGeom>
        </p:spPr>
        <p:txBody>
          <a:bodyPr vert="horz" lIns="91438" tIns="45719" rIns="91438" bIns="45719"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Bildobjekt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5" name="Bildobjekt 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34560" y="6129679"/>
            <a:ext cx="1597516" cy="611689"/>
          </a:xfrm>
          <a:prstGeom prst="rect">
            <a:avLst/>
          </a:prstGeom>
        </p:spPr>
      </p:pic>
    </p:spTree>
    <p:extLst>
      <p:ext uri="{BB962C8B-B14F-4D97-AF65-F5344CB8AC3E}">
        <p14:creationId xmlns:p14="http://schemas.microsoft.com/office/powerpoint/2010/main" val="127166376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182558" indent="-182558"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0002" y="900000"/>
            <a:ext cx="10801348" cy="1080000"/>
          </a:xfrm>
          <a:prstGeom prst="rect">
            <a:avLst/>
          </a:prstGeom>
        </p:spPr>
        <p:txBody>
          <a:bodyPr vert="horz" lIns="91438" tIns="45719" rIns="91438" bIns="45719" rtlCol="0" anchor="b" anchorCtr="0">
            <a:normAutofit/>
          </a:bodyPr>
          <a:lstStyle/>
          <a:p>
            <a:r>
              <a:rPr lang="sv-SE" dirty="0" smtClean="0"/>
              <a:t>Rubrik</a:t>
            </a:r>
            <a:endParaRPr lang="sv-SE" dirty="0"/>
          </a:p>
        </p:txBody>
      </p:sp>
      <p:sp>
        <p:nvSpPr>
          <p:cNvPr id="3" name="Platshållare för text 2"/>
          <p:cNvSpPr>
            <a:spLocks noGrp="1"/>
          </p:cNvSpPr>
          <p:nvPr>
            <p:ph type="body" idx="1"/>
          </p:nvPr>
        </p:nvSpPr>
        <p:spPr>
          <a:xfrm>
            <a:off x="720000" y="2052000"/>
            <a:ext cx="10801349" cy="4140000"/>
          </a:xfrm>
          <a:prstGeom prst="rect">
            <a:avLst/>
          </a:prstGeom>
        </p:spPr>
        <p:txBody>
          <a:bodyPr vert="horz" lIns="91438" tIns="45719" rIns="91438" bIns="45719"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Bildobjekt 3"/>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5" name="Bildobjekt 4"/>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634560" y="6129679"/>
            <a:ext cx="1597516" cy="611689"/>
          </a:xfrm>
          <a:prstGeom prst="rect">
            <a:avLst/>
          </a:prstGeom>
        </p:spPr>
      </p:pic>
    </p:spTree>
    <p:extLst>
      <p:ext uri="{BB962C8B-B14F-4D97-AF65-F5344CB8AC3E}">
        <p14:creationId xmlns:p14="http://schemas.microsoft.com/office/powerpoint/2010/main" val="415876112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9" r:id="rId19"/>
    <p:sldLayoutId id="2147483850" r:id="rId20"/>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p:titleStyle>
    <p:bodyStyle>
      <a:lvl1pPr marL="182558" indent="-182558"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giongavleborg.se/globalassets/regional-utveckling/om-regional-utveckling/jamlikhetsutredning/rg-jamlikhetsutredning-rapport-tga.pdf"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giongavleborg.se/globalassets/regional-utveckling/om-regional-utveckling/jamlikhetsutredning/rg-jamlikhetsutredning-rapport-tga.pdf"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giongavleborg.se/regional-utveckling/om-regional-utveckling/jamlikhetsutredninge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hyperlink" Target="https://www.regiongavleborg.se/globalassets/regional-utveckling/om-regional-utveckling/jamlikhetsutredning/rg-jamlikhetsutredning-rapport-tga.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regiongavleborg.se/regional-utveckling/om-regional-utveckling/jamlikhetsutredninge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jamlikhalsa@regiongavleborg.s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giongavleborg.se/globalassets/regional-utveckling/om-regional-utveckling/jamlikhetsutredning/rg-jamlikhetsutredning-rapport-tga.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regiongavleborg.se/globalassets/samverkanswebben/utveckling-samverkan/jamlik-halsa/program-for-god-och-jamlik-halsa.pdf" TargetMode="External"/><Relationship Id="rId5" Type="http://schemas.openxmlformats.org/officeDocument/2006/relationships/hyperlink" Target="https://www.regiongavleborg.se/samverkanswebben/folkhalsa/god-och-jamlik-halsa/stod-till-utveckling/" TargetMode="Externa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hyperlink" Target="https://www.regiongavleborg.se/globalassets/regional-utveckling/om-regional-utveckling/jamlikhetsutredning/rg-jamlikhetsutredning-rapport-tga.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ctrTitle"/>
          </p:nvPr>
        </p:nvSpPr>
        <p:spPr>
          <a:xfrm>
            <a:off x="720002" y="3861208"/>
            <a:ext cx="10801351" cy="1440000"/>
          </a:xfrm>
        </p:spPr>
        <p:txBody>
          <a:bodyPr anchor="ctr">
            <a:normAutofit fontScale="90000"/>
          </a:bodyPr>
          <a:lstStyle/>
          <a:p>
            <a:r>
              <a:rPr lang="sv-SE" sz="4000" dirty="0" smtClean="0">
                <a:solidFill>
                  <a:prstClr val="black"/>
                </a:solidFill>
              </a:rPr>
              <a:t>Att identifiera, analysera och åtgärda omotiverade skillnader</a:t>
            </a:r>
            <a:r>
              <a:rPr lang="sv-SE" sz="4000" b="1" dirty="0">
                <a:solidFill>
                  <a:srgbClr val="FAA634"/>
                </a:solidFill>
                <a:latin typeface="Century Gothic" panose="020B0502020202020204" pitchFamily="34" charset="0"/>
              </a:rPr>
              <a:t/>
            </a:r>
            <a:br>
              <a:rPr lang="sv-SE" sz="4000" b="1" dirty="0">
                <a:solidFill>
                  <a:srgbClr val="FAA634"/>
                </a:solidFill>
                <a:latin typeface="Century Gothic" panose="020B0502020202020204" pitchFamily="34" charset="0"/>
              </a:rPr>
            </a:br>
            <a:r>
              <a:rPr lang="sv-SE" sz="1000" b="1" dirty="0">
                <a:solidFill>
                  <a:srgbClr val="FAA634"/>
                </a:solidFill>
                <a:latin typeface="Century Gothic" panose="020B0502020202020204" pitchFamily="34" charset="0"/>
              </a:rPr>
              <a:t/>
            </a:r>
            <a:br>
              <a:rPr lang="sv-SE" sz="1000" b="1" dirty="0">
                <a:solidFill>
                  <a:srgbClr val="FAA634"/>
                </a:solidFill>
                <a:latin typeface="Century Gothic" panose="020B0502020202020204" pitchFamily="34" charset="0"/>
              </a:rPr>
            </a:br>
            <a:r>
              <a:rPr lang="sv-SE" sz="1800" dirty="0" smtClean="0">
                <a:solidFill>
                  <a:prstClr val="black"/>
                </a:solidFill>
              </a:rPr>
              <a:t>Stödmaterial till chefer</a:t>
            </a:r>
            <a:endParaRPr lang="sv-SE" sz="2800" b="1" dirty="0"/>
          </a:p>
        </p:txBody>
      </p:sp>
      <p:sp>
        <p:nvSpPr>
          <p:cNvPr id="3" name="Underrubrik 2"/>
          <p:cNvSpPr>
            <a:spLocks noGrp="1"/>
          </p:cNvSpPr>
          <p:nvPr>
            <p:ph type="subTitle" idx="1"/>
          </p:nvPr>
        </p:nvSpPr>
        <p:spPr>
          <a:xfrm>
            <a:off x="720002" y="5085016"/>
            <a:ext cx="10801351" cy="1080288"/>
          </a:xfrm>
        </p:spPr>
        <p:txBody>
          <a:bodyPr>
            <a:normAutofit/>
          </a:bodyPr>
          <a:lstStyle/>
          <a:p>
            <a:endParaRPr lang="sv-SE" sz="1600" dirty="0" smtClean="0">
              <a:latin typeface="Century Gothic" panose="020B0502020202020204" pitchFamily="34" charset="0"/>
            </a:endParaRPr>
          </a:p>
          <a:p>
            <a:r>
              <a:rPr lang="sv-SE" sz="1600" dirty="0" smtClean="0">
                <a:latin typeface="Century Gothic" panose="020B0502020202020204" pitchFamily="34" charset="0"/>
              </a:rPr>
              <a:t>Avdelningen Folkhälsa och hållbarhet, Regional utvecklingsförvaltning</a:t>
            </a:r>
            <a:endParaRPr lang="sv-SE" dirty="0"/>
          </a:p>
        </p:txBody>
      </p:sp>
    </p:spTree>
    <p:extLst>
      <p:ext uri="{BB962C8B-B14F-4D97-AF65-F5344CB8AC3E}">
        <p14:creationId xmlns:p14="http://schemas.microsoft.com/office/powerpoint/2010/main" val="1682675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Steg </a:t>
            </a:r>
            <a:r>
              <a:rPr lang="sv-SE" dirty="0" smtClean="0"/>
              <a:t>3 Orsaker</a:t>
            </a:r>
            <a:endParaRPr lang="sv-SE" dirty="0"/>
          </a:p>
        </p:txBody>
      </p:sp>
      <p:pic>
        <p:nvPicPr>
          <p:cNvPr id="5" name="Platshållare för innehåll 4"/>
          <p:cNvPicPr>
            <a:picLocks noGrp="1" noChangeAspect="1"/>
          </p:cNvPicPr>
          <p:nvPr>
            <p:ph idx="1"/>
          </p:nvPr>
        </p:nvPicPr>
        <p:blipFill rotWithShape="1">
          <a:blip r:embed="rId2"/>
          <a:srcRect l="19995" t="13335" r="19248" b="25325"/>
          <a:stretch/>
        </p:blipFill>
        <p:spPr>
          <a:xfrm>
            <a:off x="5119888" y="2889969"/>
            <a:ext cx="6401462" cy="3635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Nedåtpil 8"/>
          <p:cNvSpPr/>
          <p:nvPr/>
        </p:nvSpPr>
        <p:spPr>
          <a:xfrm>
            <a:off x="8040216" y="2031966"/>
            <a:ext cx="484632" cy="755884"/>
          </a:xfrm>
          <a:prstGeom prst="downArrow">
            <a:avLst/>
          </a:prstGeom>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prstClr val="black"/>
              </a:solidFill>
              <a:effectLst/>
              <a:uLnTx/>
              <a:uFillTx/>
              <a:latin typeface="Arial"/>
              <a:ea typeface="+mn-ea"/>
              <a:cs typeface="+mn-cs"/>
            </a:endParaRPr>
          </a:p>
        </p:txBody>
      </p:sp>
      <p:sp>
        <p:nvSpPr>
          <p:cNvPr id="7" name="Platshållare för text 2"/>
          <p:cNvSpPr>
            <a:spLocks noGrp="1"/>
          </p:cNvSpPr>
          <p:nvPr>
            <p:ph type="body" sz="quarter" idx="14"/>
          </p:nvPr>
        </p:nvSpPr>
        <p:spPr>
          <a:xfrm>
            <a:off x="719999" y="2124008"/>
            <a:ext cx="5880057" cy="872944"/>
          </a:xfrm>
        </p:spPr>
        <p:txBody>
          <a:bodyPr>
            <a:noAutofit/>
          </a:bodyPr>
          <a:lstStyle/>
          <a:p>
            <a:r>
              <a:rPr lang="sv-SE" sz="2800" b="1" dirty="0"/>
              <a:t>Fråga er vad som kan ha orsakat de omotiverade skillnaderna: varför finns de? </a:t>
            </a:r>
          </a:p>
        </p:txBody>
      </p:sp>
      <p:sp>
        <p:nvSpPr>
          <p:cNvPr id="3" name="textruta 2"/>
          <p:cNvSpPr txBox="1"/>
          <p:nvPr/>
        </p:nvSpPr>
        <p:spPr>
          <a:xfrm>
            <a:off x="839416" y="3545799"/>
            <a:ext cx="3816424" cy="2323713"/>
          </a:xfrm>
          <a:prstGeom prst="rect">
            <a:avLst/>
          </a:prstGeom>
          <a:noFill/>
          <a:ln w="38100">
            <a:solidFill>
              <a:schemeClr val="accent3"/>
            </a:solidFill>
            <a:prstDash val="lgDash"/>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dirty="0" smtClean="0">
                <a:ln>
                  <a:noFill/>
                </a:ln>
                <a:solidFill>
                  <a:prstClr val="black"/>
                </a:solidFill>
                <a:effectLst/>
                <a:uLnTx/>
                <a:uFillTx/>
                <a:latin typeface="Arial"/>
                <a:ea typeface="+mn-ea"/>
                <a:cs typeface="+mn-cs"/>
              </a:rPr>
              <a:t>Observera!</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mn-cs"/>
              </a:rPr>
              <a:t>Det är lätt att ha fokus på lösning och åtgärd. Men, för att säkra att ni löser </a:t>
            </a:r>
            <a:r>
              <a:rPr kumimoji="0" lang="sv-SE" sz="1400" b="0" i="1" u="none" strike="noStrike" kern="1200" cap="none" spc="0" normalizeH="0" baseline="0" noProof="0" dirty="0" smtClean="0">
                <a:ln>
                  <a:noFill/>
                </a:ln>
                <a:solidFill>
                  <a:prstClr val="black"/>
                </a:solidFill>
                <a:effectLst/>
                <a:uLnTx/>
                <a:uFillTx/>
                <a:latin typeface="Arial"/>
                <a:ea typeface="+mn-ea"/>
                <a:cs typeface="+mn-cs"/>
              </a:rPr>
              <a:t>rätt</a:t>
            </a:r>
            <a:r>
              <a:rPr kumimoji="0" lang="sv-SE" sz="1400" b="0" i="0" u="none" strike="noStrike" kern="1200" cap="none" spc="0" normalizeH="0" baseline="0" noProof="0" dirty="0" smtClean="0">
                <a:ln>
                  <a:noFill/>
                </a:ln>
                <a:solidFill>
                  <a:prstClr val="black"/>
                </a:solidFill>
                <a:effectLst/>
                <a:uLnTx/>
                <a:uFillTx/>
                <a:latin typeface="Arial"/>
                <a:ea typeface="+mn-ea"/>
                <a:cs typeface="+mn-cs"/>
              </a:rPr>
              <a:t> orsak är det viktigt att våga stanna i dialogen om orsaker. Fundera några varv på ”orsakernas orsaker”. Ställ er frågan ”Varför” ett antal gånger under dialogen.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mn-cs"/>
              </a:rPr>
              <a:t>På det sättet ökar sannolikheten att ni finner </a:t>
            </a:r>
            <a:r>
              <a:rPr kumimoji="0" lang="sv-SE" sz="1400" b="0" i="1" u="none" strike="noStrike" kern="1200" cap="none" spc="0" normalizeH="0" baseline="0" noProof="0" dirty="0" smtClean="0">
                <a:ln>
                  <a:noFill/>
                </a:ln>
                <a:solidFill>
                  <a:prstClr val="black"/>
                </a:solidFill>
                <a:effectLst/>
                <a:uLnTx/>
                <a:uFillTx/>
                <a:latin typeface="Arial"/>
                <a:ea typeface="+mn-ea"/>
                <a:cs typeface="+mn-cs"/>
              </a:rPr>
              <a:t>rätt</a:t>
            </a:r>
            <a:r>
              <a:rPr kumimoji="0" lang="sv-SE" sz="1400" b="0" i="0" u="none" strike="noStrike" kern="1200" cap="none" spc="0" normalizeH="0" baseline="0" noProof="0" dirty="0" smtClean="0">
                <a:ln>
                  <a:noFill/>
                </a:ln>
                <a:solidFill>
                  <a:prstClr val="black"/>
                </a:solidFill>
                <a:effectLst/>
                <a:uLnTx/>
                <a:uFillTx/>
                <a:latin typeface="Arial"/>
                <a:ea typeface="+mn-ea"/>
                <a:cs typeface="+mn-cs"/>
              </a:rPr>
              <a:t> grundorsak att åtgärda.</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52910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Steg </a:t>
            </a:r>
            <a:r>
              <a:rPr lang="sv-SE" dirty="0" smtClean="0"/>
              <a:t>3 Orsaker</a:t>
            </a:r>
            <a:endParaRPr lang="sv-SE" dirty="0"/>
          </a:p>
        </p:txBody>
      </p:sp>
      <p:sp>
        <p:nvSpPr>
          <p:cNvPr id="7" name="Platshållare för innehåll 6"/>
          <p:cNvSpPr>
            <a:spLocks noGrp="1"/>
          </p:cNvSpPr>
          <p:nvPr>
            <p:ph idx="1"/>
          </p:nvPr>
        </p:nvSpPr>
        <p:spPr>
          <a:xfrm>
            <a:off x="720001" y="3573016"/>
            <a:ext cx="5880056" cy="2618984"/>
          </a:xfrm>
        </p:spPr>
        <p:txBody>
          <a:bodyPr>
            <a:normAutofit lnSpcReduction="10000"/>
          </a:bodyPr>
          <a:lstStyle/>
          <a:p>
            <a:r>
              <a:rPr lang="sv-SE" sz="2400" dirty="0"/>
              <a:t>Utgå från fakta, forskning och </a:t>
            </a:r>
            <a:r>
              <a:rPr lang="sv-SE" sz="2400" dirty="0" smtClean="0"/>
              <a:t>erfarenheter.</a:t>
            </a:r>
          </a:p>
          <a:p>
            <a:r>
              <a:rPr lang="sv-SE" sz="2400" dirty="0"/>
              <a:t>Fördela </a:t>
            </a:r>
            <a:r>
              <a:rPr lang="sv-SE" sz="2400" dirty="0" smtClean="0"/>
              <a:t>orsakerna </a:t>
            </a:r>
            <a:r>
              <a:rPr lang="sv-SE" sz="2400" dirty="0"/>
              <a:t>mellan </a:t>
            </a:r>
            <a:r>
              <a:rPr lang="sv-SE" sz="2400" dirty="0" smtClean="0"/>
              <a:t>de två kategorierna </a:t>
            </a:r>
            <a:r>
              <a:rPr lang="sv-SE" sz="2400" i="1" dirty="0" smtClean="0"/>
              <a:t>strukturer</a:t>
            </a:r>
            <a:r>
              <a:rPr lang="sv-SE" sz="2400" dirty="0" smtClean="0"/>
              <a:t> </a:t>
            </a:r>
            <a:r>
              <a:rPr lang="sv-SE" sz="2400" dirty="0"/>
              <a:t>resp. </a:t>
            </a:r>
            <a:r>
              <a:rPr lang="sv-SE" sz="2400" i="1" dirty="0" smtClean="0"/>
              <a:t>normer</a:t>
            </a:r>
            <a:endParaRPr lang="sv-SE" sz="2400" dirty="0"/>
          </a:p>
          <a:p>
            <a:r>
              <a:rPr lang="sv-SE" sz="2400" dirty="0" smtClean="0"/>
              <a:t>Notera vad ni kommer fram till</a:t>
            </a:r>
            <a:r>
              <a:rPr lang="sv-SE" sz="2400" smtClean="0"/>
              <a:t>. Antingen </a:t>
            </a:r>
            <a:r>
              <a:rPr lang="sv-SE" sz="2400" dirty="0"/>
              <a:t>direkt i mallen eller på annan plats som ni finner lämplig</a:t>
            </a:r>
            <a:r>
              <a:rPr lang="sv-SE" sz="2400" dirty="0" smtClean="0"/>
              <a:t>.</a:t>
            </a:r>
          </a:p>
          <a:p>
            <a:pPr marL="0" indent="0">
              <a:buNone/>
            </a:pPr>
            <a:endParaRPr lang="sv-SE" sz="2400" dirty="0"/>
          </a:p>
          <a:p>
            <a:endParaRPr lang="sv-SE" sz="2400" dirty="0"/>
          </a:p>
        </p:txBody>
      </p:sp>
      <p:sp>
        <p:nvSpPr>
          <p:cNvPr id="3" name="Platshållare för text 2"/>
          <p:cNvSpPr>
            <a:spLocks noGrp="1"/>
          </p:cNvSpPr>
          <p:nvPr>
            <p:ph type="body" sz="quarter" idx="14"/>
          </p:nvPr>
        </p:nvSpPr>
        <p:spPr>
          <a:xfrm>
            <a:off x="719999" y="2052000"/>
            <a:ext cx="5880057" cy="1377000"/>
          </a:xfrm>
        </p:spPr>
        <p:txBody>
          <a:bodyPr>
            <a:noAutofit/>
          </a:bodyPr>
          <a:lstStyle/>
          <a:p>
            <a:r>
              <a:rPr lang="sv-SE" sz="2800" b="1" dirty="0"/>
              <a:t>Fråga er vad som kan ha orsakat de omotiverade skillnaderna: varför finns de? </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2924944"/>
            <a:ext cx="4759645" cy="3172820"/>
          </a:xfrm>
          <a:prstGeom prst="rect">
            <a:avLst/>
          </a:prstGeom>
        </p:spPr>
      </p:pic>
      <p:pic>
        <p:nvPicPr>
          <p:cNvPr id="8" name="Bildobjekt 7"/>
          <p:cNvPicPr>
            <a:picLocks noChangeAspect="1"/>
          </p:cNvPicPr>
          <p:nvPr/>
        </p:nvPicPr>
        <p:blipFill>
          <a:blip r:embed="rId3"/>
          <a:stretch>
            <a:fillRect/>
          </a:stretch>
        </p:blipFill>
        <p:spPr>
          <a:xfrm>
            <a:off x="10438942" y="188640"/>
            <a:ext cx="1280799" cy="867600"/>
          </a:xfrm>
          <a:prstGeom prst="rect">
            <a:avLst/>
          </a:prstGeom>
        </p:spPr>
      </p:pic>
    </p:spTree>
    <p:extLst>
      <p:ext uri="{BB962C8B-B14F-4D97-AF65-F5344CB8AC3E}">
        <p14:creationId xmlns:p14="http://schemas.microsoft.com/office/powerpoint/2010/main" val="4013545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Steg </a:t>
            </a:r>
            <a:r>
              <a:rPr lang="sv-SE" dirty="0" smtClean="0"/>
              <a:t>3 Orsaker</a:t>
            </a:r>
            <a:endParaRPr lang="sv-SE" dirty="0"/>
          </a:p>
        </p:txBody>
      </p:sp>
      <p:sp>
        <p:nvSpPr>
          <p:cNvPr id="3" name="Platshållare för text 2"/>
          <p:cNvSpPr>
            <a:spLocks noGrp="1"/>
          </p:cNvSpPr>
          <p:nvPr>
            <p:ph type="body" sz="quarter" idx="14"/>
          </p:nvPr>
        </p:nvSpPr>
        <p:spPr>
          <a:xfrm>
            <a:off x="719999" y="2052000"/>
            <a:ext cx="10920617" cy="1377000"/>
          </a:xfrm>
        </p:spPr>
        <p:txBody>
          <a:bodyPr>
            <a:noAutofit/>
          </a:bodyPr>
          <a:lstStyle/>
          <a:p>
            <a:r>
              <a:rPr lang="sv-SE" sz="2800" b="1" dirty="0"/>
              <a:t>Fråga er vad som kan ha orsakat de omotiverade skillnaderna: varför finns de? </a:t>
            </a:r>
            <a:r>
              <a:rPr lang="sv-SE" sz="2800" b="1" dirty="0" smtClean="0"/>
              <a:t>Beror det på:</a:t>
            </a:r>
            <a:endParaRPr lang="sv-SE" sz="2800" b="1" dirty="0"/>
          </a:p>
        </p:txBody>
      </p:sp>
      <p:pic>
        <p:nvPicPr>
          <p:cNvPr id="8" name="Bildobjekt 7"/>
          <p:cNvPicPr>
            <a:picLocks noChangeAspect="1"/>
          </p:cNvPicPr>
          <p:nvPr/>
        </p:nvPicPr>
        <p:blipFill>
          <a:blip r:embed="rId2"/>
          <a:stretch>
            <a:fillRect/>
          </a:stretch>
        </p:blipFill>
        <p:spPr>
          <a:xfrm>
            <a:off x="10359817" y="188640"/>
            <a:ext cx="1280799" cy="867600"/>
          </a:xfrm>
          <a:prstGeom prst="rect">
            <a:avLst/>
          </a:prstGeom>
        </p:spPr>
      </p:pic>
      <p:pic>
        <p:nvPicPr>
          <p:cNvPr id="10" name="Bildobjekt 9"/>
          <p:cNvPicPr>
            <a:picLocks noChangeAspect="1"/>
          </p:cNvPicPr>
          <p:nvPr/>
        </p:nvPicPr>
        <p:blipFill rotWithShape="1">
          <a:blip r:embed="rId3" cstate="print">
            <a:extLst>
              <a:ext uri="{28A0092B-C50C-407E-A947-70E740481C1C}">
                <a14:useLocalDpi xmlns:a14="http://schemas.microsoft.com/office/drawing/2010/main" val="0"/>
              </a:ext>
            </a:extLst>
          </a:blip>
          <a:srcRect l="13434" t="71476" r="16546" b="6402"/>
          <a:stretch/>
        </p:blipFill>
        <p:spPr>
          <a:xfrm>
            <a:off x="4415030" y="5260466"/>
            <a:ext cx="7739262" cy="1729512"/>
          </a:xfrm>
          <a:prstGeom prst="rect">
            <a:avLst/>
          </a:prstGeom>
        </p:spPr>
      </p:pic>
      <p:sp>
        <p:nvSpPr>
          <p:cNvPr id="12" name="Platshållare för innehåll 6"/>
          <p:cNvSpPr>
            <a:spLocks noGrp="1"/>
          </p:cNvSpPr>
          <p:nvPr>
            <p:ph idx="1"/>
          </p:nvPr>
        </p:nvSpPr>
        <p:spPr>
          <a:xfrm>
            <a:off x="719999" y="3501000"/>
            <a:ext cx="10920617" cy="2691000"/>
          </a:xfrm>
        </p:spPr>
        <p:txBody>
          <a:bodyPr>
            <a:noAutofit/>
          </a:bodyPr>
          <a:lstStyle/>
          <a:p>
            <a:pPr>
              <a:lnSpc>
                <a:spcPct val="107000"/>
              </a:lnSpc>
            </a:pPr>
            <a:r>
              <a:rPr lang="sv-SE" sz="2600" b="1" dirty="0" smtClean="0"/>
              <a:t>Strukturer? </a:t>
            </a:r>
            <a:r>
              <a:rPr lang="sv-SE" sz="2600" dirty="0" smtClean="0"/>
              <a:t>t.ex</a:t>
            </a:r>
            <a:r>
              <a:rPr lang="sv-SE" sz="2600" dirty="0"/>
              <a:t>. organisering, prioriteringar, beslut, arbetsrutiner, processer, resurser, lokalisering, samverkan, </a:t>
            </a:r>
            <a:r>
              <a:rPr lang="sv-SE" sz="2600" dirty="0" smtClean="0"/>
              <a:t>kunskap.</a:t>
            </a:r>
          </a:p>
          <a:p>
            <a:pPr>
              <a:lnSpc>
                <a:spcPct val="107000"/>
              </a:lnSpc>
              <a:spcAft>
                <a:spcPts val="0"/>
              </a:spcAft>
            </a:pPr>
            <a:r>
              <a:rPr lang="sv-SE" sz="2600" b="1" dirty="0" smtClean="0"/>
              <a:t>Samspel </a:t>
            </a:r>
            <a:r>
              <a:rPr lang="sv-SE" sz="2600" b="1" dirty="0"/>
              <a:t>mellan </a:t>
            </a:r>
            <a:r>
              <a:rPr lang="sv-SE" sz="2600" b="1" dirty="0" smtClean="0"/>
              <a:t>människor? </a:t>
            </a:r>
            <a:r>
              <a:rPr lang="sv-SE" sz="2600" dirty="0" smtClean="0"/>
              <a:t>(normer) </a:t>
            </a:r>
            <a:br>
              <a:rPr lang="sv-SE" sz="2600" dirty="0" smtClean="0"/>
            </a:br>
            <a:r>
              <a:rPr lang="sv-SE" sz="2600" dirty="0" smtClean="0"/>
              <a:t>t.ex</a:t>
            </a:r>
            <a:r>
              <a:rPr lang="sv-SE" sz="2600" dirty="0"/>
              <a:t>. attityder och förhållningssätt, beteenden, förväntningar, normer och maktordningar</a:t>
            </a:r>
            <a:r>
              <a:rPr lang="sv-SE" sz="2600" dirty="0" smtClean="0"/>
              <a:t>.</a:t>
            </a:r>
            <a:endParaRPr lang="sv-SE" sz="2600" dirty="0"/>
          </a:p>
        </p:txBody>
      </p:sp>
    </p:spTree>
    <p:extLst>
      <p:ext uri="{BB962C8B-B14F-4D97-AF65-F5344CB8AC3E}">
        <p14:creationId xmlns:p14="http://schemas.microsoft.com/office/powerpoint/2010/main" val="4206208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 name="Grupp 12"/>
          <p:cNvGrpSpPr/>
          <p:nvPr/>
        </p:nvGrpSpPr>
        <p:grpSpPr>
          <a:xfrm>
            <a:off x="2371870" y="5157192"/>
            <a:ext cx="7784258" cy="1844824"/>
            <a:chOff x="1909462" y="2556000"/>
            <a:chExt cx="10323032" cy="2446499"/>
          </a:xfrm>
        </p:grpSpPr>
        <p:pic>
          <p:nvPicPr>
            <p:cNvPr id="12" name="Bildobjekt 11"/>
            <p:cNvPicPr>
              <a:picLocks noChangeAspect="1"/>
            </p:cNvPicPr>
            <p:nvPr/>
          </p:nvPicPr>
          <p:blipFill rotWithShape="1">
            <a:blip r:embed="rId2" cstate="print">
              <a:extLst>
                <a:ext uri="{28A0092B-C50C-407E-A947-70E740481C1C}">
                  <a14:useLocalDpi xmlns:a14="http://schemas.microsoft.com/office/drawing/2010/main" val="0"/>
                </a:ext>
              </a:extLst>
            </a:blip>
            <a:srcRect l="13434" t="71476" r="16546" b="6402"/>
            <a:stretch/>
          </p:blipFill>
          <p:spPr>
            <a:xfrm>
              <a:off x="1969133" y="2708920"/>
              <a:ext cx="10263361" cy="2293579"/>
            </a:xfrm>
            <a:prstGeom prst="rect">
              <a:avLst/>
            </a:prstGeom>
          </p:spPr>
        </p:pic>
        <p:sp>
          <p:nvSpPr>
            <p:cNvPr id="3" name="Rektangel 2"/>
            <p:cNvSpPr/>
            <p:nvPr/>
          </p:nvSpPr>
          <p:spPr>
            <a:xfrm>
              <a:off x="1909462" y="2556000"/>
              <a:ext cx="10302580" cy="242380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p:cNvSpPr>
            <a:spLocks noGrp="1"/>
          </p:cNvSpPr>
          <p:nvPr>
            <p:ph type="title"/>
          </p:nvPr>
        </p:nvSpPr>
        <p:spPr>
          <a:xfrm>
            <a:off x="720002" y="899999"/>
            <a:ext cx="10801348" cy="1434147"/>
          </a:xfrm>
        </p:spPr>
        <p:txBody>
          <a:bodyPr>
            <a:normAutofit/>
          </a:bodyPr>
          <a:lstStyle/>
          <a:p>
            <a:r>
              <a:rPr lang="sv-SE" sz="3600" dirty="0" smtClean="0"/>
              <a:t>Mer om kategorier av orsaker: </a:t>
            </a:r>
            <a:br>
              <a:rPr lang="sv-SE" sz="3600" dirty="0" smtClean="0"/>
            </a:br>
            <a:r>
              <a:rPr lang="sv-SE" sz="3600" dirty="0" smtClean="0"/>
              <a:t>strukturer och samspel</a:t>
            </a:r>
            <a:endParaRPr lang="sv-SE" sz="3600" dirty="0"/>
          </a:p>
        </p:txBody>
      </p:sp>
      <p:sp>
        <p:nvSpPr>
          <p:cNvPr id="7" name="Platshållare för innehåll 6"/>
          <p:cNvSpPr>
            <a:spLocks noGrp="1"/>
          </p:cNvSpPr>
          <p:nvPr>
            <p:ph idx="1"/>
          </p:nvPr>
        </p:nvSpPr>
        <p:spPr/>
        <p:txBody>
          <a:bodyPr numCol="1">
            <a:noAutofit/>
          </a:bodyPr>
          <a:lstStyle/>
          <a:p>
            <a:pPr marL="0" indent="0" defTabSz="1026329">
              <a:lnSpc>
                <a:spcPct val="114000"/>
              </a:lnSpc>
              <a:buNone/>
            </a:pPr>
            <a:r>
              <a:rPr lang="sv-SE" sz="1600" b="1" dirty="0"/>
              <a:t>Strukturella faktorer </a:t>
            </a:r>
            <a:r>
              <a:rPr lang="sv-SE" sz="1600" dirty="0"/>
              <a:t>är samhällssystem, prioriteringar, lagar och regelverk, men också hur aktörer är organiserade, vilka arbetssätt de har, samt hur de samverkar med varandra. </a:t>
            </a:r>
          </a:p>
          <a:p>
            <a:pPr marL="0" indent="0" defTabSz="1026329">
              <a:lnSpc>
                <a:spcPct val="114000"/>
              </a:lnSpc>
              <a:buNone/>
            </a:pPr>
            <a:r>
              <a:rPr lang="sv-SE" sz="1600" b="1" dirty="0"/>
              <a:t>Strukturer är påverkbara </a:t>
            </a:r>
            <a:r>
              <a:rPr lang="sv-SE" sz="1600" dirty="0"/>
              <a:t>av de som verkar i strukturerna. Regionala och lokala aktörer har också rådighet över prioriteringar, kompensatoriska åtgärder, arbetssätt samt hur och i vilka frågor vi samverkar.</a:t>
            </a:r>
          </a:p>
          <a:p>
            <a:pPr marL="0" indent="0" defTabSz="1026329">
              <a:lnSpc>
                <a:spcPct val="114000"/>
              </a:lnSpc>
              <a:buNone/>
            </a:pPr>
            <a:endParaRPr lang="sv-SE" sz="1600" dirty="0"/>
          </a:p>
        </p:txBody>
      </p:sp>
      <p:sp>
        <p:nvSpPr>
          <p:cNvPr id="11" name="Rektangel 10"/>
          <p:cNvSpPr/>
          <p:nvPr/>
        </p:nvSpPr>
        <p:spPr>
          <a:xfrm>
            <a:off x="8688288" y="6413853"/>
            <a:ext cx="3217547" cy="307777"/>
          </a:xfrm>
          <a:prstGeom prst="rect">
            <a:avLst/>
          </a:prstGeom>
        </p:spPr>
        <p:txBody>
          <a:bodyPr wrap="none">
            <a:spAutoFit/>
          </a:bodyPr>
          <a:lstStyle/>
          <a:p>
            <a:r>
              <a:rPr lang="sv-SE" sz="1400" dirty="0">
                <a:hlinkClick r:id="rId3"/>
              </a:rPr>
              <a:t>Läs mer i rapporten Jämlikt Gävleborg</a:t>
            </a:r>
            <a:endParaRPr lang="sv-SE" sz="1400" dirty="0"/>
          </a:p>
        </p:txBody>
      </p:sp>
      <p:sp>
        <p:nvSpPr>
          <p:cNvPr id="16" name="Platshållare för innehåll 6"/>
          <p:cNvSpPr txBox="1">
            <a:spLocks/>
          </p:cNvSpPr>
          <p:nvPr/>
        </p:nvSpPr>
        <p:spPr>
          <a:xfrm>
            <a:off x="6263999" y="2556000"/>
            <a:ext cx="5256000" cy="3636000"/>
          </a:xfrm>
          <a:prstGeom prst="rect">
            <a:avLst/>
          </a:prstGeom>
        </p:spPr>
        <p:txBody>
          <a:bodyPr vert="horz" lIns="91438" tIns="45719" rIns="91438" bIns="45719" numCol="1" rtlCol="0">
            <a:noAutofit/>
          </a:bodyPr>
          <a:lstStyle>
            <a:lvl1pPr marL="182558" indent="-1825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2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lnSpc>
                <a:spcPct val="114000"/>
              </a:lnSpc>
              <a:spcBef>
                <a:spcPts val="207"/>
              </a:spcBef>
              <a:buNone/>
              <a:defRPr/>
            </a:pPr>
            <a:r>
              <a:rPr lang="sv-SE" sz="1600" b="1" dirty="0" smtClean="0"/>
              <a:t>Samspel</a:t>
            </a:r>
            <a:r>
              <a:rPr lang="sv-SE" sz="1600" dirty="0" smtClean="0"/>
              <a:t> handlar om hur människor beter sig mot och bemöter varandra, oavsett om det sker i en yrkesroll, som företrädare för något eller som privatperson.</a:t>
            </a:r>
            <a:r>
              <a:rPr lang="sv-SE" sz="1600" b="1" dirty="0"/>
              <a:t> </a:t>
            </a:r>
            <a:endParaRPr lang="sv-SE" sz="1600" b="1" dirty="0" smtClean="0"/>
          </a:p>
          <a:p>
            <a:pPr marL="0" indent="0">
              <a:lnSpc>
                <a:spcPct val="114000"/>
              </a:lnSpc>
              <a:spcBef>
                <a:spcPts val="207"/>
              </a:spcBef>
              <a:buNone/>
              <a:defRPr/>
            </a:pPr>
            <a:r>
              <a:rPr lang="sv-SE" sz="1600" b="1" dirty="0" smtClean="0"/>
              <a:t>Sociala </a:t>
            </a:r>
            <a:r>
              <a:rPr lang="sv-SE" sz="1600" b="1" dirty="0"/>
              <a:t>normer </a:t>
            </a:r>
            <a:r>
              <a:rPr lang="sv-SE" sz="1600" dirty="0"/>
              <a:t>påverkar </a:t>
            </a:r>
            <a:r>
              <a:rPr lang="sv-SE" sz="1600" dirty="0" smtClean="0"/>
              <a:t>vad </a:t>
            </a:r>
            <a:r>
              <a:rPr lang="sv-SE" sz="1600" dirty="0"/>
              <a:t>som anses vara normalt eller avvikande, för vem och i vilket sammanhang. </a:t>
            </a:r>
            <a:r>
              <a:rPr lang="sv-SE" sz="1600" dirty="0" smtClean="0"/>
              <a:t>Människor </a:t>
            </a:r>
            <a:r>
              <a:rPr lang="sv-SE" sz="1600" dirty="0"/>
              <a:t>som är eller beter sig enligt normen får olika slags privilegier medan den som inte passar in i normen förväntas ändra sig eller drabbas av olika slags negativa konsekvenser. </a:t>
            </a:r>
            <a:r>
              <a:rPr lang="sv-SE" sz="1600" dirty="0" smtClean="0"/>
              <a:t>Det kan handla om sämre bemötande, fördomar, diskriminering, men också blickar och kommentarer, att inte bli lyssnad på</a:t>
            </a:r>
            <a:r>
              <a:rPr lang="sv-SE" sz="1600" dirty="0" smtClean="0">
                <a:solidFill>
                  <a:schemeClr val="bg1">
                    <a:lumMod val="75000"/>
                  </a:schemeClr>
                </a:solidFill>
              </a:rPr>
              <a:t>. </a:t>
            </a:r>
          </a:p>
          <a:p>
            <a:pPr marL="0" indent="0">
              <a:lnSpc>
                <a:spcPct val="114000"/>
              </a:lnSpc>
              <a:spcBef>
                <a:spcPts val="207"/>
              </a:spcBef>
              <a:buNone/>
              <a:defRPr/>
            </a:pPr>
            <a:endParaRPr lang="sv-SE" sz="1600" b="1" dirty="0">
              <a:solidFill>
                <a:schemeClr val="bg1">
                  <a:lumMod val="75000"/>
                </a:schemeClr>
              </a:solidFill>
            </a:endParaRPr>
          </a:p>
        </p:txBody>
      </p:sp>
    </p:spTree>
    <p:extLst>
      <p:ext uri="{BB962C8B-B14F-4D97-AF65-F5344CB8AC3E}">
        <p14:creationId xmlns:p14="http://schemas.microsoft.com/office/powerpoint/2010/main" val="1338354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Bildobjekt 8"/>
          <p:cNvPicPr/>
          <p:nvPr/>
        </p:nvPicPr>
        <p:blipFill rotWithShape="1">
          <a:blip r:embed="rId2">
            <a:extLst>
              <a:ext uri="{28A0092B-C50C-407E-A947-70E740481C1C}">
                <a14:useLocalDpi xmlns:a14="http://schemas.microsoft.com/office/drawing/2010/main" val="0"/>
              </a:ext>
            </a:extLst>
          </a:blip>
          <a:srcRect t="9592"/>
          <a:stretch/>
        </p:blipFill>
        <p:spPr bwMode="auto">
          <a:xfrm>
            <a:off x="7858603" y="1980001"/>
            <a:ext cx="3916231" cy="4322926"/>
          </a:xfrm>
          <a:prstGeom prst="rect">
            <a:avLst/>
          </a:prstGeom>
          <a:ln>
            <a:noFill/>
          </a:ln>
          <a:extLst>
            <a:ext uri="{53640926-AAD7-44D8-BBD7-CCE9431645EC}">
              <a14:shadowObscured xmlns:a14="http://schemas.microsoft.com/office/drawing/2010/main"/>
            </a:ext>
          </a:extLst>
        </p:spPr>
      </p:pic>
      <p:sp>
        <p:nvSpPr>
          <p:cNvPr id="2" name="Rubrik 1"/>
          <p:cNvSpPr>
            <a:spLocks noGrp="1"/>
          </p:cNvSpPr>
          <p:nvPr>
            <p:ph type="title"/>
          </p:nvPr>
        </p:nvSpPr>
        <p:spPr>
          <a:xfrm>
            <a:off x="720002" y="900000"/>
            <a:ext cx="10801348" cy="872816"/>
          </a:xfrm>
        </p:spPr>
        <p:txBody>
          <a:bodyPr>
            <a:normAutofit/>
          </a:bodyPr>
          <a:lstStyle/>
          <a:p>
            <a:r>
              <a:rPr lang="sv-SE" sz="3600" dirty="0" smtClean="0"/>
              <a:t>Mer om normer</a:t>
            </a:r>
            <a:endParaRPr lang="sv-SE" sz="3600" dirty="0"/>
          </a:p>
        </p:txBody>
      </p:sp>
      <p:sp>
        <p:nvSpPr>
          <p:cNvPr id="7" name="Platshållare för innehåll 6"/>
          <p:cNvSpPr>
            <a:spLocks noGrp="1"/>
          </p:cNvSpPr>
          <p:nvPr>
            <p:ph idx="1"/>
          </p:nvPr>
        </p:nvSpPr>
        <p:spPr>
          <a:xfrm>
            <a:off x="720000" y="1960553"/>
            <a:ext cx="7138603" cy="4231447"/>
          </a:xfrm>
        </p:spPr>
        <p:txBody>
          <a:bodyPr numCol="1">
            <a:noAutofit/>
          </a:bodyPr>
          <a:lstStyle/>
          <a:p>
            <a:pPr marL="0" indent="0">
              <a:spcBef>
                <a:spcPts val="207"/>
              </a:spcBef>
              <a:spcAft>
                <a:spcPts val="1200"/>
              </a:spcAft>
              <a:buNone/>
              <a:defRPr/>
            </a:pPr>
            <a:r>
              <a:rPr lang="sv-SE" sz="1600" dirty="0"/>
              <a:t>Samspelet mellan människor är viktigt. Den som upplever sig illa bemött i vården kanske undviker nästa vårdbesök. </a:t>
            </a:r>
            <a:endParaRPr lang="sv-SE" sz="1600" dirty="0" smtClean="0"/>
          </a:p>
          <a:p>
            <a:pPr marL="0" indent="0">
              <a:spcBef>
                <a:spcPts val="207"/>
              </a:spcBef>
              <a:spcAft>
                <a:spcPts val="1200"/>
              </a:spcAft>
              <a:buNone/>
              <a:defRPr/>
            </a:pPr>
            <a:r>
              <a:rPr lang="sv-SE" sz="1600" dirty="0" smtClean="0"/>
              <a:t>Att </a:t>
            </a:r>
            <a:r>
              <a:rPr lang="sv-SE" sz="1600" dirty="0"/>
              <a:t>bryta mot normen kan vara svårt. Normbrytare utsätts ofta för fördomar, ett sämre bemötande och diskriminering. Att följa normen är inte någonting fel, de flesta tillhör normen i något sammanhang. Däremot är det svårare för personer inom normen att förstå, eller kanske till och med att märka, vilket bemötande, vilka utmaningar och begränsningar som de som inte följer normen </a:t>
            </a:r>
            <a:r>
              <a:rPr lang="sv-SE" sz="1600" dirty="0" smtClean="0"/>
              <a:t>möter.</a:t>
            </a:r>
          </a:p>
          <a:p>
            <a:pPr marL="0" indent="0">
              <a:spcBef>
                <a:spcPts val="207"/>
              </a:spcBef>
              <a:spcAft>
                <a:spcPts val="1200"/>
              </a:spcAft>
              <a:buNone/>
              <a:defRPr/>
            </a:pPr>
            <a:r>
              <a:rPr lang="sv-SE" sz="1600" dirty="0" smtClean="0"/>
              <a:t>Normer </a:t>
            </a:r>
            <a:r>
              <a:rPr lang="sv-SE" sz="1600" dirty="0"/>
              <a:t>varierar i tid och rum, och är ibland väldigt lokala. Det som anses vara rätt eller normalt på en plats eller i en miljö behöver inte vara rätt på en annan plats</a:t>
            </a:r>
            <a:r>
              <a:rPr lang="sv-SE" sz="1600" dirty="0" smtClean="0"/>
              <a:t>. </a:t>
            </a:r>
            <a:r>
              <a:rPr lang="sv-SE" sz="1600" dirty="0"/>
              <a:t>Det viktiga är att vi är uppmärksamma på vilka normer vi utgår ifrån i olika situationer och ifrågasätta dem genom att reflektera över om det finns några hinder som vi som följer normen inte upptäcker automatiskt.</a:t>
            </a:r>
          </a:p>
          <a:p>
            <a:pPr marL="0" indent="0">
              <a:spcBef>
                <a:spcPts val="207"/>
              </a:spcBef>
              <a:buNone/>
              <a:defRPr/>
            </a:pPr>
            <a:endParaRPr lang="sv-SE" sz="1600" dirty="0">
              <a:solidFill>
                <a:schemeClr val="bg1">
                  <a:lumMod val="50000"/>
                </a:schemeClr>
              </a:solidFill>
            </a:endParaRPr>
          </a:p>
        </p:txBody>
      </p:sp>
      <p:sp>
        <p:nvSpPr>
          <p:cNvPr id="11" name="Rektangel 10"/>
          <p:cNvSpPr/>
          <p:nvPr/>
        </p:nvSpPr>
        <p:spPr>
          <a:xfrm>
            <a:off x="8688288" y="6413853"/>
            <a:ext cx="3217547" cy="307777"/>
          </a:xfrm>
          <a:prstGeom prst="rect">
            <a:avLst/>
          </a:prstGeom>
        </p:spPr>
        <p:txBody>
          <a:bodyPr wrap="none">
            <a:spAutoFit/>
          </a:bodyPr>
          <a:lstStyle/>
          <a:p>
            <a:r>
              <a:rPr lang="sv-SE" sz="1400" dirty="0">
                <a:hlinkClick r:id="rId3"/>
              </a:rPr>
              <a:t>Läs mer i rapporten Jämlikt Gävleborg</a:t>
            </a:r>
            <a:endParaRPr lang="sv-SE" sz="1400" dirty="0"/>
          </a:p>
        </p:txBody>
      </p:sp>
      <p:sp>
        <p:nvSpPr>
          <p:cNvPr id="16" name="Platshållare för innehåll 6"/>
          <p:cNvSpPr txBox="1">
            <a:spLocks/>
          </p:cNvSpPr>
          <p:nvPr/>
        </p:nvSpPr>
        <p:spPr>
          <a:xfrm>
            <a:off x="6263999" y="2556000"/>
            <a:ext cx="5256000" cy="3636000"/>
          </a:xfrm>
          <a:prstGeom prst="rect">
            <a:avLst/>
          </a:prstGeom>
        </p:spPr>
        <p:txBody>
          <a:bodyPr vert="horz" lIns="91438" tIns="45719" rIns="91438" bIns="45719" numCol="1" rtlCol="0">
            <a:noAutofit/>
          </a:bodyPr>
          <a:lstStyle>
            <a:lvl1pPr marL="182558" indent="-1825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2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lnSpc>
                <a:spcPct val="114000"/>
              </a:lnSpc>
              <a:spcBef>
                <a:spcPts val="207"/>
              </a:spcBef>
              <a:buNone/>
              <a:defRPr/>
            </a:pPr>
            <a:endParaRPr lang="sv-SE" sz="1600" dirty="0"/>
          </a:p>
        </p:txBody>
      </p:sp>
      <p:pic>
        <p:nvPicPr>
          <p:cNvPr id="4" name="Bildobjekt 3"/>
          <p:cNvPicPr>
            <a:picLocks noChangeAspect="1"/>
          </p:cNvPicPr>
          <p:nvPr/>
        </p:nvPicPr>
        <p:blipFill>
          <a:blip r:embed="rId4"/>
          <a:stretch>
            <a:fillRect/>
          </a:stretch>
        </p:blipFill>
        <p:spPr>
          <a:xfrm>
            <a:off x="9985183" y="174343"/>
            <a:ext cx="1944216" cy="1660104"/>
          </a:xfrm>
          <a:prstGeom prst="rect">
            <a:avLst/>
          </a:prstGeom>
        </p:spPr>
      </p:pic>
    </p:spTree>
    <p:extLst>
      <p:ext uri="{BB962C8B-B14F-4D97-AF65-F5344CB8AC3E}">
        <p14:creationId xmlns:p14="http://schemas.microsoft.com/office/powerpoint/2010/main" val="1827558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Steg </a:t>
            </a:r>
            <a:r>
              <a:rPr lang="sv-SE" dirty="0" smtClean="0"/>
              <a:t>4 Identifiera åtgärder</a:t>
            </a:r>
            <a:endParaRPr lang="sv-SE" dirty="0"/>
          </a:p>
        </p:txBody>
      </p:sp>
      <p:sp>
        <p:nvSpPr>
          <p:cNvPr id="3" name="Platshållare för text 2"/>
          <p:cNvSpPr>
            <a:spLocks noGrp="1"/>
          </p:cNvSpPr>
          <p:nvPr>
            <p:ph type="body" sz="quarter" idx="14"/>
          </p:nvPr>
        </p:nvSpPr>
        <p:spPr>
          <a:xfrm>
            <a:off x="719999" y="2052000"/>
            <a:ext cx="10920617" cy="1377000"/>
          </a:xfrm>
        </p:spPr>
        <p:txBody>
          <a:bodyPr>
            <a:noAutofit/>
          </a:bodyPr>
          <a:lstStyle/>
          <a:p>
            <a:r>
              <a:rPr lang="sv-SE" sz="2800" b="1" dirty="0"/>
              <a:t>När ni hittat möjliga orsaker är det dags att identifiera möjliga åtgärder, fråga er: </a:t>
            </a:r>
          </a:p>
        </p:txBody>
      </p:sp>
      <p:sp>
        <p:nvSpPr>
          <p:cNvPr id="12" name="Platshållare för innehåll 6"/>
          <p:cNvSpPr>
            <a:spLocks noGrp="1"/>
          </p:cNvSpPr>
          <p:nvPr>
            <p:ph idx="1"/>
          </p:nvPr>
        </p:nvSpPr>
        <p:spPr>
          <a:xfrm>
            <a:off x="719999" y="3501000"/>
            <a:ext cx="11472001" cy="2691000"/>
          </a:xfrm>
        </p:spPr>
        <p:txBody>
          <a:bodyPr>
            <a:noAutofit/>
          </a:bodyPr>
          <a:lstStyle/>
          <a:p>
            <a:pPr>
              <a:lnSpc>
                <a:spcPct val="107000"/>
              </a:lnSpc>
              <a:spcAft>
                <a:spcPts val="0"/>
              </a:spcAft>
            </a:pPr>
            <a:r>
              <a:rPr lang="sv-SE" sz="2600" dirty="0"/>
              <a:t>Utifrån beskrivningen av orsaker, vad kan </a:t>
            </a:r>
            <a:r>
              <a:rPr lang="sv-SE" sz="2600" i="1" dirty="0"/>
              <a:t>vi</a:t>
            </a:r>
            <a:r>
              <a:rPr lang="sv-SE" sz="2600" dirty="0"/>
              <a:t> </a:t>
            </a:r>
            <a:r>
              <a:rPr lang="sv-SE" sz="2600" i="1" dirty="0"/>
              <a:t>göra inom vår verksamhet</a:t>
            </a:r>
            <a:r>
              <a:rPr lang="sv-SE" sz="2600" dirty="0"/>
              <a:t>?</a:t>
            </a:r>
          </a:p>
          <a:p>
            <a:pPr>
              <a:lnSpc>
                <a:spcPct val="107000"/>
              </a:lnSpc>
              <a:spcAft>
                <a:spcPts val="0"/>
              </a:spcAft>
            </a:pPr>
            <a:r>
              <a:rPr lang="sv-SE" sz="2600" dirty="0"/>
              <a:t>Utifrån beskrivningen av orsaker, vad kan </a:t>
            </a:r>
            <a:r>
              <a:rPr lang="sv-SE" sz="2600" i="1" dirty="0"/>
              <a:t>vi göra i samverkan med andra</a:t>
            </a:r>
            <a:r>
              <a:rPr lang="sv-SE" sz="2600" dirty="0" smtClean="0"/>
              <a:t>?</a:t>
            </a:r>
            <a:endParaRPr lang="sv-SE" sz="2600" dirty="0"/>
          </a:p>
        </p:txBody>
      </p:sp>
      <p:sp>
        <p:nvSpPr>
          <p:cNvPr id="7" name="Rektangel 6"/>
          <p:cNvSpPr/>
          <p:nvPr/>
        </p:nvSpPr>
        <p:spPr>
          <a:xfrm>
            <a:off x="6528048" y="4763581"/>
            <a:ext cx="4446282" cy="400110"/>
          </a:xfrm>
          <a:prstGeom prst="rect">
            <a:avLst/>
          </a:prstGeom>
        </p:spPr>
        <p:txBody>
          <a:bodyPr wrap="none">
            <a:spAutoFit/>
          </a:bodyPr>
          <a:lstStyle/>
          <a:p>
            <a:r>
              <a:rPr lang="sv-SE" sz="2000" b="1" dirty="0">
                <a:latin typeface="Calibri" panose="020F0502020204030204" pitchFamily="34" charset="0"/>
                <a:ea typeface="Calibri" panose="020F0502020204030204" pitchFamily="34" charset="0"/>
                <a:cs typeface="Times New Roman" panose="02020603050405020304" pitchFamily="18" charset="0"/>
              </a:rPr>
              <a:t>Låt gärna framgångsfaktorerna guida </a:t>
            </a:r>
            <a:r>
              <a:rPr lang="sv-SE" sz="2000" b="1" dirty="0" smtClean="0">
                <a:latin typeface="Calibri" panose="020F0502020204030204" pitchFamily="34" charset="0"/>
                <a:ea typeface="Calibri" panose="020F0502020204030204" pitchFamily="34" charset="0"/>
                <a:cs typeface="Times New Roman" panose="02020603050405020304" pitchFamily="18" charset="0"/>
              </a:rPr>
              <a:t>er:</a:t>
            </a:r>
            <a:endParaRPr lang="sv-SE" b="1" dirty="0"/>
          </a:p>
        </p:txBody>
      </p:sp>
      <p:pic>
        <p:nvPicPr>
          <p:cNvPr id="9" name="Bildobjekt 8"/>
          <p:cNvPicPr>
            <a:picLocks noChangeAspect="1"/>
          </p:cNvPicPr>
          <p:nvPr/>
        </p:nvPicPr>
        <p:blipFill rotWithShape="1">
          <a:blip r:embed="rId2"/>
          <a:srcRect l="20747" t="9996" r="19997" b="14661"/>
          <a:stretch/>
        </p:blipFill>
        <p:spPr>
          <a:xfrm>
            <a:off x="9799036" y="5235691"/>
            <a:ext cx="1944216" cy="1390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Bildobjekt 3"/>
          <p:cNvPicPr>
            <a:picLocks noChangeAspect="1"/>
          </p:cNvPicPr>
          <p:nvPr/>
        </p:nvPicPr>
        <p:blipFill>
          <a:blip r:embed="rId3"/>
          <a:stretch>
            <a:fillRect/>
          </a:stretch>
        </p:blipFill>
        <p:spPr>
          <a:xfrm>
            <a:off x="10423044" y="131467"/>
            <a:ext cx="1320208" cy="867600"/>
          </a:xfrm>
          <a:prstGeom prst="rect">
            <a:avLst/>
          </a:prstGeom>
        </p:spPr>
      </p:pic>
    </p:spTree>
    <p:extLst>
      <p:ext uri="{BB962C8B-B14F-4D97-AF65-F5344CB8AC3E}">
        <p14:creationId xmlns:p14="http://schemas.microsoft.com/office/powerpoint/2010/main" val="181883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664904"/>
          </a:xfrm>
        </p:spPr>
        <p:txBody>
          <a:bodyPr>
            <a:normAutofit/>
          </a:bodyPr>
          <a:lstStyle/>
          <a:p>
            <a:r>
              <a:rPr lang="sv-SE" dirty="0" smtClean="0"/>
              <a:t>Framgångsfaktorer </a:t>
            </a:r>
            <a:r>
              <a:rPr lang="sv-SE" sz="2400" dirty="0" smtClean="0"/>
              <a:t>för ökad jämlikhet och inkludering</a:t>
            </a:r>
            <a:br>
              <a:rPr lang="sv-SE" sz="2400" dirty="0" smtClean="0"/>
            </a:br>
            <a:r>
              <a:rPr lang="sv-SE" sz="2000" b="0" dirty="0" smtClean="0"/>
              <a:t>togs fram under Jämlikhetsutredningen och beskrivs i rapporten </a:t>
            </a:r>
            <a:r>
              <a:rPr lang="sv-SE" sz="2000" b="0" dirty="0" smtClean="0">
                <a:hlinkClick r:id="rId3"/>
              </a:rPr>
              <a:t>Jämlikt Gävleborg</a:t>
            </a:r>
            <a:r>
              <a:rPr lang="sv-SE" sz="2000" b="0" dirty="0" smtClean="0"/>
              <a:t>. Sammanfattad beskrivning hittar ni nedan och på den rosa sidan i stödmaterialet.</a:t>
            </a:r>
            <a:endParaRPr lang="sv-SE" sz="2000" b="0" dirty="0"/>
          </a:p>
        </p:txBody>
      </p:sp>
      <p:sp>
        <p:nvSpPr>
          <p:cNvPr id="3" name="Platshållare för innehåll 2"/>
          <p:cNvSpPr>
            <a:spLocks noGrp="1"/>
          </p:cNvSpPr>
          <p:nvPr>
            <p:ph idx="1"/>
          </p:nvPr>
        </p:nvSpPr>
        <p:spPr>
          <a:xfrm>
            <a:off x="720002" y="2924944"/>
            <a:ext cx="7392222" cy="3322369"/>
          </a:xfrm>
        </p:spPr>
        <p:txBody>
          <a:bodyPr>
            <a:normAutofit fontScale="70000" lnSpcReduction="20000"/>
          </a:bodyPr>
          <a:lstStyle/>
          <a:p>
            <a:pPr lvl="0">
              <a:buBlip>
                <a:blip r:embed="rId4"/>
              </a:buBlip>
            </a:pPr>
            <a:r>
              <a:rPr lang="sv-SE" sz="2600" b="1" dirty="0"/>
              <a:t>Investera idag för framtida </a:t>
            </a:r>
            <a:r>
              <a:rPr lang="sv-SE" sz="2600" b="1" dirty="0" smtClean="0"/>
              <a:t>avkastning</a:t>
            </a:r>
            <a:r>
              <a:rPr lang="sv-SE" sz="2600" dirty="0" smtClean="0"/>
              <a:t>: Satsa </a:t>
            </a:r>
            <a:r>
              <a:rPr lang="sv-SE" sz="2600" dirty="0"/>
              <a:t>tidigt och </a:t>
            </a:r>
            <a:r>
              <a:rPr lang="sv-SE" sz="2600" dirty="0" smtClean="0"/>
              <a:t>långsiktigt. Förebygg.</a:t>
            </a:r>
            <a:endParaRPr lang="sv-SE" sz="2600" dirty="0"/>
          </a:p>
          <a:p>
            <a:pPr>
              <a:buBlip>
                <a:blip r:embed="rId4"/>
              </a:buBlip>
            </a:pPr>
            <a:r>
              <a:rPr lang="sv-SE" sz="2600" b="1" dirty="0" smtClean="0"/>
              <a:t>Satsa </a:t>
            </a:r>
            <a:r>
              <a:rPr lang="sv-SE" sz="2600" b="1" dirty="0"/>
              <a:t>olika för att åstadkomma </a:t>
            </a:r>
            <a:r>
              <a:rPr lang="sv-SE" sz="2600" b="1" dirty="0" smtClean="0"/>
              <a:t>lika</a:t>
            </a:r>
            <a:r>
              <a:rPr lang="sv-SE" sz="2600" dirty="0" smtClean="0"/>
              <a:t>. T.ex. genom </a:t>
            </a:r>
            <a:r>
              <a:rPr lang="sv-SE" sz="2600" dirty="0"/>
              <a:t>behovsstyrd resursfördelning</a:t>
            </a:r>
            <a:r>
              <a:rPr lang="sv-SE" sz="2600" dirty="0" smtClean="0"/>
              <a:t>. </a:t>
            </a:r>
            <a:endParaRPr lang="sv-SE" sz="2600" dirty="0"/>
          </a:p>
          <a:p>
            <a:pPr lvl="0">
              <a:buBlip>
                <a:blip r:embed="rId4"/>
              </a:buBlip>
            </a:pPr>
            <a:r>
              <a:rPr lang="sv-SE" sz="2600" b="1" dirty="0" smtClean="0"/>
              <a:t>Riv </a:t>
            </a:r>
            <a:r>
              <a:rPr lang="sv-SE" sz="2600" b="1" dirty="0"/>
              <a:t>hinder </a:t>
            </a:r>
            <a:r>
              <a:rPr lang="sv-SE" sz="2600" dirty="0"/>
              <a:t>genom att identifiera och </a:t>
            </a:r>
            <a:r>
              <a:rPr lang="sv-SE" sz="2600" dirty="0" smtClean="0"/>
              <a:t>åtgärda utestängande </a:t>
            </a:r>
            <a:r>
              <a:rPr lang="sv-SE" sz="2600" dirty="0"/>
              <a:t>strukturer </a:t>
            </a:r>
          </a:p>
          <a:p>
            <a:pPr lvl="0">
              <a:buBlip>
                <a:blip r:embed="rId4"/>
              </a:buBlip>
            </a:pPr>
            <a:r>
              <a:rPr lang="sv-SE" sz="2600" b="1" dirty="0" smtClean="0"/>
              <a:t>Anta </a:t>
            </a:r>
            <a:r>
              <a:rPr lang="sv-SE" sz="2600" b="1" dirty="0"/>
              <a:t>ett normkritiskt arbetssätt </a:t>
            </a:r>
            <a:r>
              <a:rPr lang="sv-SE" sz="2600" dirty="0"/>
              <a:t>i verksamheten som ett verktyg för att följa </a:t>
            </a:r>
            <a:r>
              <a:rPr lang="sv-SE" sz="2600" dirty="0" smtClean="0"/>
              <a:t>diskrimineringslagen</a:t>
            </a:r>
          </a:p>
          <a:p>
            <a:pPr>
              <a:buBlip>
                <a:blip r:embed="rId4"/>
              </a:buBlip>
            </a:pPr>
            <a:r>
              <a:rPr lang="sv-SE" sz="2600" b="1" dirty="0"/>
              <a:t>Anpassa information och bemötande </a:t>
            </a:r>
            <a:r>
              <a:rPr lang="sv-SE" sz="2600" dirty="0"/>
              <a:t>utifrån individ och </a:t>
            </a:r>
            <a:r>
              <a:rPr lang="sv-SE" sz="2600" dirty="0" smtClean="0"/>
              <a:t>målgrupp</a:t>
            </a:r>
            <a:endParaRPr lang="sv-SE" sz="2600" dirty="0">
              <a:solidFill>
                <a:schemeClr val="accent4"/>
              </a:solidFill>
            </a:endParaRPr>
          </a:p>
          <a:p>
            <a:pPr>
              <a:buBlip>
                <a:blip r:embed="rId4"/>
              </a:buBlip>
            </a:pPr>
            <a:r>
              <a:rPr lang="sv-SE" sz="2600" b="1" dirty="0" smtClean="0"/>
              <a:t>Prioritera </a:t>
            </a:r>
            <a:r>
              <a:rPr lang="sv-SE" sz="2600" b="1" dirty="0"/>
              <a:t>tvärsektoriell och tvärprofessionell samverkan </a:t>
            </a:r>
            <a:r>
              <a:rPr lang="sv-SE" sz="2600" dirty="0"/>
              <a:t>utifrån gemensamt definierade </a:t>
            </a:r>
            <a:r>
              <a:rPr lang="sv-SE" sz="2600" dirty="0" smtClean="0"/>
              <a:t>utmaningar</a:t>
            </a:r>
            <a:endParaRPr lang="sv-SE" sz="2600" dirty="0"/>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8288" y="2569597"/>
            <a:ext cx="3168352" cy="3332370"/>
          </a:xfrm>
          <a:prstGeom prst="rect">
            <a:avLst/>
          </a:prstGeom>
        </p:spPr>
      </p:pic>
      <p:pic>
        <p:nvPicPr>
          <p:cNvPr id="5" name="Bildobjekt 4"/>
          <p:cNvPicPr>
            <a:picLocks noChangeAspect="1"/>
          </p:cNvPicPr>
          <p:nvPr/>
        </p:nvPicPr>
        <p:blipFill rotWithShape="1">
          <a:blip r:embed="rId6"/>
          <a:srcRect l="20747" t="9996" r="19997" b="14661"/>
          <a:stretch/>
        </p:blipFill>
        <p:spPr>
          <a:xfrm>
            <a:off x="10632504" y="246231"/>
            <a:ext cx="1213104" cy="86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9074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t="28994" b="21881"/>
          <a:stretch/>
        </p:blipFill>
        <p:spPr>
          <a:xfrm>
            <a:off x="4511824" y="2808060"/>
            <a:ext cx="7900492" cy="2745208"/>
          </a:xfrm>
          <a:prstGeom prst="rect">
            <a:avLst/>
          </a:prstGeom>
        </p:spPr>
      </p:pic>
      <p:sp>
        <p:nvSpPr>
          <p:cNvPr id="6" name="Platshållare för innehåll 9"/>
          <p:cNvSpPr txBox="1">
            <a:spLocks/>
          </p:cNvSpPr>
          <p:nvPr/>
        </p:nvSpPr>
        <p:spPr>
          <a:xfrm>
            <a:off x="720001" y="2556000"/>
            <a:ext cx="4151863" cy="3321272"/>
          </a:xfrm>
          <a:prstGeom prst="rect">
            <a:avLst/>
          </a:prstGeom>
        </p:spPr>
        <p:txBody>
          <a:bodyPr vert="horz" lIns="91438" tIns="45719" rIns="91438" bIns="45719" rtlCol="0">
            <a:noAutofit/>
          </a:bodyPr>
          <a:lstStyle>
            <a:lvl1pPr marL="182558" indent="-1825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2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buNone/>
            </a:pPr>
            <a:r>
              <a:rPr lang="sv-SE" sz="3200" b="1" dirty="0">
                <a:solidFill>
                  <a:prstClr val="black"/>
                </a:solidFill>
                <a:latin typeface="Century Gothic" panose="020B0502020202020204" pitchFamily="34" charset="0"/>
                <a:ea typeface="+mj-ea"/>
                <a:cs typeface="+mj-cs"/>
              </a:rPr>
              <a:t>Kom ihåg: </a:t>
            </a:r>
            <a:endParaRPr lang="sv-SE" sz="3200" b="1" dirty="0" smtClean="0">
              <a:solidFill>
                <a:prstClr val="black"/>
              </a:solidFill>
              <a:latin typeface="Century Gothic" panose="020B0502020202020204" pitchFamily="34" charset="0"/>
              <a:ea typeface="+mj-ea"/>
              <a:cs typeface="+mj-cs"/>
            </a:endParaRPr>
          </a:p>
          <a:p>
            <a:pPr marL="0" indent="0">
              <a:buNone/>
            </a:pPr>
            <a:r>
              <a:rPr lang="sv-SE" sz="2600" dirty="0">
                <a:solidFill>
                  <a:prstClr val="black"/>
                </a:solidFill>
                <a:latin typeface="Century Gothic" panose="020B0502020202020204" pitchFamily="34" charset="0"/>
                <a:ea typeface="+mj-ea"/>
                <a:cs typeface="+mj-cs"/>
              </a:rPr>
              <a:t>att skapa mer jämlika möjligheter betyder inte att göra lika för alla, utan att </a:t>
            </a:r>
            <a:r>
              <a:rPr lang="sv-SE" sz="2600" b="1" dirty="0">
                <a:solidFill>
                  <a:prstClr val="black"/>
                </a:solidFill>
                <a:latin typeface="Century Gothic" panose="020B0502020202020204" pitchFamily="34" charset="0"/>
                <a:ea typeface="+mj-ea"/>
                <a:cs typeface="+mj-cs"/>
              </a:rPr>
              <a:t>göra olika</a:t>
            </a:r>
            <a:r>
              <a:rPr lang="sv-SE" sz="2600" dirty="0">
                <a:solidFill>
                  <a:prstClr val="black"/>
                </a:solidFill>
                <a:latin typeface="Century Gothic" panose="020B0502020202020204" pitchFamily="34" charset="0"/>
                <a:ea typeface="+mj-ea"/>
                <a:cs typeface="+mj-cs"/>
              </a:rPr>
              <a:t> </a:t>
            </a:r>
            <a:r>
              <a:rPr lang="sv-SE" sz="2600" b="1" dirty="0">
                <a:solidFill>
                  <a:prstClr val="black"/>
                </a:solidFill>
                <a:latin typeface="Century Gothic" panose="020B0502020202020204" pitchFamily="34" charset="0"/>
                <a:ea typeface="+mj-ea"/>
                <a:cs typeface="+mj-cs"/>
              </a:rPr>
              <a:t>utifrån olika behov</a:t>
            </a:r>
            <a:r>
              <a:rPr lang="sv-SE" sz="2600" dirty="0">
                <a:solidFill>
                  <a:prstClr val="black"/>
                </a:solidFill>
                <a:latin typeface="Century Gothic" panose="020B0502020202020204" pitchFamily="34" charset="0"/>
                <a:ea typeface="+mj-ea"/>
                <a:cs typeface="+mj-cs"/>
              </a:rPr>
              <a:t>, </a:t>
            </a:r>
            <a:r>
              <a:rPr lang="sv-SE" sz="2600" dirty="0" smtClean="0">
                <a:solidFill>
                  <a:prstClr val="black"/>
                </a:solidFill>
                <a:latin typeface="Century Gothic" panose="020B0502020202020204" pitchFamily="34" charset="0"/>
                <a:ea typeface="+mj-ea"/>
                <a:cs typeface="+mj-cs"/>
              </a:rPr>
              <a:t/>
            </a:r>
            <a:br>
              <a:rPr lang="sv-SE" sz="2600" dirty="0" smtClean="0">
                <a:solidFill>
                  <a:prstClr val="black"/>
                </a:solidFill>
                <a:latin typeface="Century Gothic" panose="020B0502020202020204" pitchFamily="34" charset="0"/>
                <a:ea typeface="+mj-ea"/>
                <a:cs typeface="+mj-cs"/>
              </a:rPr>
            </a:br>
            <a:r>
              <a:rPr lang="sv-SE" sz="2600" dirty="0" smtClean="0">
                <a:solidFill>
                  <a:prstClr val="black"/>
                </a:solidFill>
                <a:latin typeface="Century Gothic" panose="020B0502020202020204" pitchFamily="34" charset="0"/>
                <a:ea typeface="+mj-ea"/>
                <a:cs typeface="+mj-cs"/>
              </a:rPr>
              <a:t>eller </a:t>
            </a:r>
            <a:r>
              <a:rPr lang="sv-SE" sz="2600" dirty="0">
                <a:solidFill>
                  <a:prstClr val="black"/>
                </a:solidFill>
                <a:latin typeface="Century Gothic" panose="020B0502020202020204" pitchFamily="34" charset="0"/>
                <a:ea typeface="+mj-ea"/>
                <a:cs typeface="+mj-cs"/>
              </a:rPr>
              <a:t>förändra strukturer.</a:t>
            </a:r>
          </a:p>
        </p:txBody>
      </p:sp>
      <p:sp>
        <p:nvSpPr>
          <p:cNvPr id="8" name="Rektangel 7"/>
          <p:cNvSpPr/>
          <p:nvPr/>
        </p:nvSpPr>
        <p:spPr>
          <a:xfrm>
            <a:off x="8688288" y="6381328"/>
            <a:ext cx="3217547" cy="307777"/>
          </a:xfrm>
          <a:prstGeom prst="rect">
            <a:avLst/>
          </a:prstGeom>
        </p:spPr>
        <p:txBody>
          <a:bodyPr wrap="none">
            <a:spAutoFit/>
          </a:bodyPr>
          <a:lstStyle/>
          <a:p>
            <a:r>
              <a:rPr lang="sv-SE" sz="1400" dirty="0">
                <a:hlinkClick r:id="rId4"/>
              </a:rPr>
              <a:t>Läs mer i rapporten Jämlikt Gävleborg</a:t>
            </a:r>
            <a:endParaRPr lang="sv-SE" sz="1400" dirty="0"/>
          </a:p>
        </p:txBody>
      </p:sp>
      <p:sp>
        <p:nvSpPr>
          <p:cNvPr id="7" name="Rubrik 1"/>
          <p:cNvSpPr>
            <a:spLocks noGrp="1"/>
          </p:cNvSpPr>
          <p:nvPr>
            <p:ph type="title"/>
          </p:nvPr>
        </p:nvSpPr>
        <p:spPr/>
        <p:txBody>
          <a:bodyPr>
            <a:normAutofit/>
          </a:bodyPr>
          <a:lstStyle/>
          <a:p>
            <a:r>
              <a:rPr lang="sv-SE" dirty="0" smtClean="0"/>
              <a:t>Framgångsfaktorer </a:t>
            </a:r>
            <a:r>
              <a:rPr lang="sv-SE" sz="2400" dirty="0" smtClean="0"/>
              <a:t>för ökad jämlikhet och inkludering</a:t>
            </a:r>
            <a:endParaRPr lang="sv-SE" sz="2200" b="0" dirty="0"/>
          </a:p>
        </p:txBody>
      </p:sp>
      <p:pic>
        <p:nvPicPr>
          <p:cNvPr id="9" name="Bildobjekt 8"/>
          <p:cNvPicPr>
            <a:picLocks noChangeAspect="1"/>
          </p:cNvPicPr>
          <p:nvPr/>
        </p:nvPicPr>
        <p:blipFill rotWithShape="1">
          <a:blip r:embed="rId5"/>
          <a:srcRect l="20747" t="9996" r="19997" b="14661"/>
          <a:stretch/>
        </p:blipFill>
        <p:spPr>
          <a:xfrm>
            <a:off x="10632504" y="246231"/>
            <a:ext cx="1213104" cy="86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8426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Steg </a:t>
            </a:r>
            <a:r>
              <a:rPr lang="sv-SE" dirty="0" smtClean="0"/>
              <a:t>5 Åtgärdernas effekter</a:t>
            </a:r>
            <a:endParaRPr lang="sv-SE" dirty="0"/>
          </a:p>
        </p:txBody>
      </p:sp>
      <p:sp>
        <p:nvSpPr>
          <p:cNvPr id="12" name="Platshållare för innehåll 6"/>
          <p:cNvSpPr>
            <a:spLocks noGrp="1"/>
          </p:cNvSpPr>
          <p:nvPr>
            <p:ph idx="1"/>
          </p:nvPr>
        </p:nvSpPr>
        <p:spPr>
          <a:xfrm>
            <a:off x="720001" y="2556000"/>
            <a:ext cx="10782093" cy="3636000"/>
          </a:xfrm>
        </p:spPr>
        <p:txBody>
          <a:bodyPr>
            <a:noAutofit/>
          </a:bodyPr>
          <a:lstStyle/>
          <a:p>
            <a:pPr marL="0" indent="0">
              <a:lnSpc>
                <a:spcPct val="107000"/>
              </a:lnSpc>
              <a:spcAft>
                <a:spcPts val="0"/>
              </a:spcAft>
              <a:buNone/>
            </a:pPr>
            <a:r>
              <a:rPr lang="sv-SE" sz="2400" dirty="0" smtClean="0"/>
              <a:t>För att kunna prioritera mellan identifierade åtgärder, och för att säkerställa att åtgärderna ger effekter på den omotiverade skillnaden ni prioriterade i steg 2 är det nu dags att:</a:t>
            </a:r>
          </a:p>
          <a:p>
            <a:pPr>
              <a:lnSpc>
                <a:spcPct val="107000"/>
              </a:lnSpc>
            </a:pPr>
            <a:r>
              <a:rPr lang="sv-SE" sz="2400" dirty="0" smtClean="0"/>
              <a:t>Beskriva </a:t>
            </a:r>
            <a:r>
              <a:rPr lang="sv-SE" sz="2400" dirty="0"/>
              <a:t>hur </a:t>
            </a:r>
            <a:r>
              <a:rPr lang="sv-SE" sz="2400" dirty="0" smtClean="0"/>
              <a:t>åtgärderna ni identifierat påverkar </a:t>
            </a:r>
            <a:r>
              <a:rPr lang="sv-SE" sz="2400" dirty="0"/>
              <a:t>den omotiverade skillnaden: </a:t>
            </a:r>
            <a:r>
              <a:rPr lang="sv-SE" sz="2400" i="1" dirty="0" smtClean="0"/>
              <a:t>vilka </a:t>
            </a:r>
            <a:r>
              <a:rPr lang="sv-SE" sz="2400" i="1" dirty="0"/>
              <a:t>effekter kommer vi att se </a:t>
            </a:r>
            <a:r>
              <a:rPr lang="sv-SE" sz="2400" i="1" dirty="0" smtClean="0"/>
              <a:t>när vi genomför åtgärden? </a:t>
            </a:r>
          </a:p>
          <a:p>
            <a:pPr marL="0" indent="0">
              <a:lnSpc>
                <a:spcPct val="107000"/>
              </a:lnSpc>
              <a:buNone/>
            </a:pPr>
            <a:r>
              <a:rPr lang="sv-SE" sz="2400" dirty="0" smtClean="0"/>
              <a:t>Beskriv förväntade effekter för respektive identifierad åtgärd.</a:t>
            </a:r>
            <a:endParaRPr lang="sv-SE" sz="2400" dirty="0"/>
          </a:p>
        </p:txBody>
      </p:sp>
      <p:pic>
        <p:nvPicPr>
          <p:cNvPr id="4" name="Bildobjekt 3"/>
          <p:cNvPicPr>
            <a:picLocks noChangeAspect="1"/>
          </p:cNvPicPr>
          <p:nvPr/>
        </p:nvPicPr>
        <p:blipFill>
          <a:blip r:embed="rId2"/>
          <a:stretch>
            <a:fillRect/>
          </a:stretch>
        </p:blipFill>
        <p:spPr>
          <a:xfrm>
            <a:off x="10196494" y="188640"/>
            <a:ext cx="1305600" cy="867600"/>
          </a:xfrm>
          <a:prstGeom prst="rect">
            <a:avLst/>
          </a:prstGeom>
        </p:spPr>
      </p:pic>
    </p:spTree>
    <p:extLst>
      <p:ext uri="{BB962C8B-B14F-4D97-AF65-F5344CB8AC3E}">
        <p14:creationId xmlns:p14="http://schemas.microsoft.com/office/powerpoint/2010/main" val="916898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Steg </a:t>
            </a:r>
            <a:r>
              <a:rPr lang="sv-SE" dirty="0" smtClean="0"/>
              <a:t>5 Åtgärdernas effekter</a:t>
            </a:r>
            <a:endParaRPr lang="sv-SE" dirty="0"/>
          </a:p>
        </p:txBody>
      </p:sp>
      <p:sp>
        <p:nvSpPr>
          <p:cNvPr id="12" name="Platshållare för innehåll 6"/>
          <p:cNvSpPr>
            <a:spLocks noGrp="1"/>
          </p:cNvSpPr>
          <p:nvPr>
            <p:ph idx="1"/>
          </p:nvPr>
        </p:nvSpPr>
        <p:spPr>
          <a:xfrm>
            <a:off x="720000" y="2556000"/>
            <a:ext cx="7464231" cy="3522097"/>
          </a:xfrm>
        </p:spPr>
        <p:txBody>
          <a:bodyPr>
            <a:noAutofit/>
          </a:bodyPr>
          <a:lstStyle/>
          <a:p>
            <a:pPr marL="0" indent="0">
              <a:buNone/>
            </a:pPr>
            <a:r>
              <a:rPr lang="sv-SE" sz="2400" dirty="0"/>
              <a:t>För att sedan kunna prioritera </a:t>
            </a:r>
            <a:r>
              <a:rPr lang="sv-SE" sz="2400" dirty="0" smtClean="0"/>
              <a:t>mellan era föreslagna åtgärder rekommenderar vi att ni:</a:t>
            </a:r>
          </a:p>
          <a:p>
            <a:pPr marL="358775" indent="-358775">
              <a:buFont typeface="+mj-lt"/>
              <a:buAutoNum type="arabicPeriod"/>
            </a:pPr>
            <a:r>
              <a:rPr lang="sv-SE" sz="2400" dirty="0" smtClean="0"/>
              <a:t>Bedömer om det är små eller stora effekter som förväntas av respektive åtgärd</a:t>
            </a:r>
          </a:p>
          <a:p>
            <a:pPr marL="358775" indent="-358775">
              <a:buFont typeface="+mj-lt"/>
              <a:buAutoNum type="arabicPeriod"/>
            </a:pPr>
            <a:r>
              <a:rPr lang="sv-SE" sz="2400" dirty="0" smtClean="0"/>
              <a:t>Uppskattar </a:t>
            </a:r>
            <a:r>
              <a:rPr lang="sv-SE" sz="2400" dirty="0"/>
              <a:t>vilka resurser som krävs för att kunna genomföra respektive </a:t>
            </a:r>
            <a:r>
              <a:rPr lang="sv-SE" sz="2400" dirty="0" smtClean="0"/>
              <a:t>åtgärd. </a:t>
            </a:r>
            <a:r>
              <a:rPr lang="sv-SE" sz="1800" dirty="0" smtClean="0"/>
              <a:t>(Använd t.ex. figuren till höger: </a:t>
            </a:r>
            <a:r>
              <a:rPr lang="sv-SE" sz="1800" dirty="0"/>
              <a:t>Ju ljusare färg i diagrammet desto mer resurseffektiv åtgärd</a:t>
            </a:r>
            <a:r>
              <a:rPr lang="sv-SE" sz="1800" dirty="0" smtClean="0"/>
              <a:t>.)</a:t>
            </a:r>
          </a:p>
          <a:p>
            <a:pPr marL="358775" indent="-358775">
              <a:buFont typeface="+mj-lt"/>
              <a:buAutoNum type="arabicPeriod"/>
            </a:pPr>
            <a:r>
              <a:rPr lang="sv-SE" sz="2400" dirty="0" smtClean="0"/>
              <a:t>Gå vidare </a:t>
            </a:r>
            <a:r>
              <a:rPr lang="sv-SE" sz="2400" dirty="0"/>
              <a:t>till genomförande </a:t>
            </a:r>
            <a:r>
              <a:rPr lang="sv-SE" sz="2400" dirty="0" smtClean="0"/>
              <a:t>med den åtgärd/de åtgärder ni bedömer som resurseffektiv.</a:t>
            </a:r>
            <a:endParaRPr lang="sv-SE" sz="2400" dirty="0"/>
          </a:p>
        </p:txBody>
      </p:sp>
      <p:sp>
        <p:nvSpPr>
          <p:cNvPr id="3" name="Platshållare för text 2"/>
          <p:cNvSpPr>
            <a:spLocks noGrp="1"/>
          </p:cNvSpPr>
          <p:nvPr>
            <p:ph type="body" sz="quarter" idx="14"/>
          </p:nvPr>
        </p:nvSpPr>
        <p:spPr/>
        <p:txBody>
          <a:bodyPr>
            <a:noAutofit/>
          </a:bodyPr>
          <a:lstStyle/>
          <a:p>
            <a:r>
              <a:rPr lang="sv-SE" sz="2800" i="1" dirty="0" smtClean="0"/>
              <a:t>Vi rekommenderar: </a:t>
            </a:r>
            <a:endParaRPr lang="sv-SE" sz="2800" i="1" dirty="0"/>
          </a:p>
        </p:txBody>
      </p:sp>
      <p:pic>
        <p:nvPicPr>
          <p:cNvPr id="4" name="Bildobjekt 3"/>
          <p:cNvPicPr>
            <a:picLocks noChangeAspect="1"/>
          </p:cNvPicPr>
          <p:nvPr/>
        </p:nvPicPr>
        <p:blipFill>
          <a:blip r:embed="rId2"/>
          <a:stretch>
            <a:fillRect/>
          </a:stretch>
        </p:blipFill>
        <p:spPr>
          <a:xfrm>
            <a:off x="10196494" y="188640"/>
            <a:ext cx="1660327" cy="1103324"/>
          </a:xfrm>
          <a:prstGeom prst="rect">
            <a:avLst/>
          </a:prstGeom>
        </p:spPr>
      </p:pic>
      <p:pic>
        <p:nvPicPr>
          <p:cNvPr id="6" name="Bildobjekt 5"/>
          <p:cNvPicPr>
            <a:picLocks noChangeAspect="1"/>
          </p:cNvPicPr>
          <p:nvPr/>
        </p:nvPicPr>
        <p:blipFill rotWithShape="1">
          <a:blip r:embed="rId3"/>
          <a:srcRect l="43729" r="43854"/>
          <a:stretch/>
        </p:blipFill>
        <p:spPr>
          <a:xfrm>
            <a:off x="8832304" y="3212976"/>
            <a:ext cx="3168352" cy="3408195"/>
          </a:xfrm>
          <a:prstGeom prst="rect">
            <a:avLst/>
          </a:prstGeom>
        </p:spPr>
      </p:pic>
    </p:spTree>
    <p:extLst>
      <p:ext uri="{BB962C8B-B14F-4D97-AF65-F5344CB8AC3E}">
        <p14:creationId xmlns:p14="http://schemas.microsoft.com/office/powerpoint/2010/main" val="320191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Hur ser det ut i ert verksamhetsområde?</a:t>
            </a:r>
            <a:endParaRPr lang="sv-SE" sz="5400" dirty="0">
              <a:latin typeface="+mj-lt"/>
            </a:endParaRPr>
          </a:p>
        </p:txBody>
      </p:sp>
      <p:sp>
        <p:nvSpPr>
          <p:cNvPr id="3" name="Platshållare för innehåll 9"/>
          <p:cNvSpPr>
            <a:spLocks noGrp="1"/>
          </p:cNvSpPr>
          <p:nvPr>
            <p:ph idx="1"/>
          </p:nvPr>
        </p:nvSpPr>
        <p:spPr>
          <a:xfrm>
            <a:off x="720000" y="2556000"/>
            <a:ext cx="10801349" cy="3636000"/>
          </a:xfrm>
        </p:spPr>
        <p:txBody>
          <a:bodyPr>
            <a:noAutofit/>
          </a:bodyPr>
          <a:lstStyle/>
          <a:p>
            <a:pPr marL="0" indent="0">
              <a:buNone/>
            </a:pPr>
            <a:r>
              <a:rPr lang="sv-SE" sz="3000" dirty="0" smtClean="0"/>
              <a:t>Ni har från bildspelet </a:t>
            </a:r>
            <a:r>
              <a:rPr lang="sv-SE" sz="3000" i="1" dirty="0" smtClean="0"/>
              <a:t>Vad är omotiverade skillnader </a:t>
            </a:r>
            <a:r>
              <a:rPr lang="sv-SE" sz="3000" dirty="0" smtClean="0"/>
              <a:t>fått exempel på vad omotiverade skillnader kan vara. </a:t>
            </a:r>
          </a:p>
          <a:p>
            <a:pPr marL="0" indent="0">
              <a:buNone/>
            </a:pPr>
            <a:r>
              <a:rPr lang="sv-SE" sz="1800" dirty="0" smtClean="0"/>
              <a:t>(Fler exempel kan ni finna i Jämlikhetsutredningens rapport </a:t>
            </a:r>
            <a:r>
              <a:rPr lang="sv-SE" sz="1800" dirty="0" smtClean="0">
                <a:hlinkClick r:id="rId3"/>
              </a:rPr>
              <a:t>Jämlikt Gävleborg</a:t>
            </a:r>
            <a:r>
              <a:rPr lang="sv-SE" sz="1800" dirty="0" smtClean="0"/>
              <a:t>).  </a:t>
            </a:r>
          </a:p>
          <a:p>
            <a:pPr marL="0" indent="0">
              <a:buNone/>
            </a:pPr>
            <a:endParaRPr lang="sv-SE" sz="1800" dirty="0"/>
          </a:p>
          <a:p>
            <a:pPr marL="0" indent="0">
              <a:buNone/>
            </a:pPr>
            <a:r>
              <a:rPr lang="sv-SE" sz="3000" dirty="0"/>
              <a:t>Nu är det dags att ta reda på om </a:t>
            </a:r>
            <a:r>
              <a:rPr lang="sv-SE" sz="3000" dirty="0" smtClean="0"/>
              <a:t>er verksamhet  </a:t>
            </a:r>
            <a:r>
              <a:rPr lang="sv-SE" sz="3000" dirty="0"/>
              <a:t>bidrar till omotiverade </a:t>
            </a:r>
            <a:r>
              <a:rPr lang="sv-SE" sz="3000" dirty="0" smtClean="0"/>
              <a:t>skillnader!</a:t>
            </a:r>
          </a:p>
        </p:txBody>
      </p:sp>
    </p:spTree>
    <p:extLst>
      <p:ext uri="{BB962C8B-B14F-4D97-AF65-F5344CB8AC3E}">
        <p14:creationId xmlns:p14="http://schemas.microsoft.com/office/powerpoint/2010/main" val="2274021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i="1" dirty="0" smtClean="0"/>
              <a:t>Nästa</a:t>
            </a:r>
            <a:r>
              <a:rPr lang="sv-SE" dirty="0" smtClean="0"/>
              <a:t> steg</a:t>
            </a:r>
            <a:endParaRPr lang="sv-SE" dirty="0"/>
          </a:p>
        </p:txBody>
      </p:sp>
      <p:sp>
        <p:nvSpPr>
          <p:cNvPr id="12" name="Platshållare för innehåll 6"/>
          <p:cNvSpPr>
            <a:spLocks noGrp="1"/>
          </p:cNvSpPr>
          <p:nvPr>
            <p:ph idx="1"/>
          </p:nvPr>
        </p:nvSpPr>
        <p:spPr/>
        <p:txBody>
          <a:bodyPr>
            <a:noAutofit/>
          </a:bodyPr>
          <a:lstStyle/>
          <a:p>
            <a:pPr marL="514350" indent="-514350">
              <a:lnSpc>
                <a:spcPct val="107000"/>
              </a:lnSpc>
              <a:spcAft>
                <a:spcPts val="0"/>
              </a:spcAft>
              <a:buAutoNum type="arabicPeriod"/>
            </a:pPr>
            <a:r>
              <a:rPr lang="sv-SE" sz="2600" dirty="0" smtClean="0"/>
              <a:t>Genomför prioriterad åtgärd</a:t>
            </a:r>
          </a:p>
          <a:p>
            <a:pPr marL="514350" indent="-514350">
              <a:lnSpc>
                <a:spcPct val="107000"/>
              </a:lnSpc>
              <a:spcAft>
                <a:spcPts val="0"/>
              </a:spcAft>
              <a:buAutoNum type="arabicPeriod"/>
            </a:pPr>
            <a:r>
              <a:rPr lang="sv-SE" sz="2600" dirty="0" smtClean="0"/>
              <a:t>Gå </a:t>
            </a:r>
            <a:r>
              <a:rPr lang="sv-SE" sz="2600" dirty="0"/>
              <a:t>tillbaka till steg </a:t>
            </a:r>
            <a:r>
              <a:rPr lang="sv-SE" sz="2600" dirty="0" smtClean="0"/>
              <a:t>2: välj </a:t>
            </a:r>
            <a:r>
              <a:rPr lang="sv-SE" sz="2600" dirty="0"/>
              <a:t>en annan av era identifierade omotiverade skillnader och </a:t>
            </a:r>
            <a:r>
              <a:rPr lang="sv-SE" sz="2600" dirty="0" smtClean="0"/>
              <a:t>genomför </a:t>
            </a:r>
            <a:r>
              <a:rPr lang="sv-SE" sz="2600" dirty="0"/>
              <a:t>på nytt steg 2-5 för den.</a:t>
            </a:r>
          </a:p>
        </p:txBody>
      </p:sp>
      <p:pic>
        <p:nvPicPr>
          <p:cNvPr id="4" name="Bildobjekt 3"/>
          <p:cNvPicPr>
            <a:picLocks noChangeAspect="1"/>
          </p:cNvPicPr>
          <p:nvPr/>
        </p:nvPicPr>
        <p:blipFill>
          <a:blip r:embed="rId2"/>
          <a:stretch>
            <a:fillRect/>
          </a:stretch>
        </p:blipFill>
        <p:spPr>
          <a:xfrm>
            <a:off x="10196494" y="188640"/>
            <a:ext cx="1660327" cy="1103324"/>
          </a:xfrm>
          <a:prstGeom prst="rect">
            <a:avLst/>
          </a:prstGeom>
        </p:spPr>
      </p:pic>
    </p:spTree>
    <p:extLst>
      <p:ext uri="{BB962C8B-B14F-4D97-AF65-F5344CB8AC3E}">
        <p14:creationId xmlns:p14="http://schemas.microsoft.com/office/powerpoint/2010/main" val="3367341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6"/>
          <p:cNvSpPr>
            <a:spLocks noGrp="1"/>
          </p:cNvSpPr>
          <p:nvPr>
            <p:ph idx="1"/>
          </p:nvPr>
        </p:nvSpPr>
        <p:spPr>
          <a:xfrm>
            <a:off x="720001" y="2556000"/>
            <a:ext cx="4295879" cy="3636000"/>
          </a:xfrm>
        </p:spPr>
        <p:txBody>
          <a:bodyPr/>
          <a:lstStyle/>
          <a:p>
            <a:r>
              <a:rPr lang="sv-SE" sz="2400" dirty="0" smtClean="0"/>
              <a:t>Mallar och verktyg finns att använda</a:t>
            </a:r>
          </a:p>
          <a:p>
            <a:r>
              <a:rPr lang="sv-SE" sz="2400" dirty="0" smtClean="0"/>
              <a:t>Stöttning av / bollning med personella resurser är möjligt</a:t>
            </a:r>
          </a:p>
          <a:p>
            <a:r>
              <a:rPr lang="sv-SE" sz="2400" dirty="0" smtClean="0"/>
              <a:t>Hjälp att förstå eller ta fram data kan möjliggöras</a:t>
            </a:r>
            <a:endParaRPr lang="sv-SE" sz="2400" dirty="0"/>
          </a:p>
        </p:txBody>
      </p:sp>
      <p:sp>
        <p:nvSpPr>
          <p:cNvPr id="9" name="Rubrik 1"/>
          <p:cNvSpPr txBox="1">
            <a:spLocks/>
          </p:cNvSpPr>
          <p:nvPr/>
        </p:nvSpPr>
        <p:spPr>
          <a:xfrm>
            <a:off x="719840" y="1196752"/>
            <a:ext cx="5736038" cy="1080000"/>
          </a:xfrm>
          <a:prstGeom prst="rect">
            <a:avLst/>
          </a:prstGeom>
        </p:spPr>
        <p:txBody>
          <a:bodyPr vert="horz" lIns="91438" tIns="45719" rIns="91438" bIns="45719" rtlCol="0" anchor="b" anchorCtr="0">
            <a:normAutofit fontScale="97500"/>
          </a:bodyPr>
          <a:lstStyle>
            <a:lvl1pPr algn="l" defTabSz="914377" rtl="0" eaLnBrk="1" latinLnBrk="0" hangingPunct="1">
              <a:lnSpc>
                <a:spcPct val="90000"/>
              </a:lnSpc>
              <a:spcBef>
                <a:spcPct val="0"/>
              </a:spcBef>
              <a:buNone/>
              <a:defRPr lang="sv-SE" sz="4000" b="1" kern="1200">
                <a:solidFill>
                  <a:schemeClr val="tx1"/>
                </a:solidFill>
                <a:latin typeface="Century Gothic" panose="020B0502020202020204" pitchFamily="34" charset="0"/>
                <a:ea typeface="+mj-ea"/>
                <a:cs typeface="+mj-cs"/>
              </a:defRPr>
            </a:lvl1pPr>
          </a:lstStyle>
          <a:p>
            <a:r>
              <a:rPr lang="sv-SE" dirty="0" smtClean="0"/>
              <a:t>Stöd finns att få!</a:t>
            </a:r>
            <a:endParaRPr lang="sv-SE" dirty="0"/>
          </a:p>
        </p:txBody>
      </p:sp>
      <p:pic>
        <p:nvPicPr>
          <p:cNvPr id="12" name="Bildobjekt 11"/>
          <p:cNvPicPr>
            <a:picLocks noChangeAspect="1"/>
          </p:cNvPicPr>
          <p:nvPr/>
        </p:nvPicPr>
        <p:blipFill rotWithShape="1">
          <a:blip r:embed="rId2"/>
          <a:srcRect l="20747" t="9996" r="19997" b="14661"/>
          <a:stretch/>
        </p:blipFill>
        <p:spPr>
          <a:xfrm>
            <a:off x="6455878" y="1340768"/>
            <a:ext cx="5400924" cy="3862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Bildobjekt 12"/>
          <p:cNvPicPr>
            <a:picLocks noChangeAspect="1"/>
          </p:cNvPicPr>
          <p:nvPr/>
        </p:nvPicPr>
        <p:blipFill rotWithShape="1">
          <a:blip r:embed="rId3"/>
          <a:srcRect l="19995" t="13335" r="19248" b="25325"/>
          <a:stretch/>
        </p:blipFill>
        <p:spPr>
          <a:xfrm>
            <a:off x="5375920" y="3237475"/>
            <a:ext cx="5832648"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371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Hör av er!</a:t>
            </a:r>
            <a:endParaRPr lang="sv-SE" dirty="0"/>
          </a:p>
        </p:txBody>
      </p:sp>
      <p:sp>
        <p:nvSpPr>
          <p:cNvPr id="3" name="Platshållare för innehåll 2"/>
          <p:cNvSpPr>
            <a:spLocks noGrp="1"/>
          </p:cNvSpPr>
          <p:nvPr>
            <p:ph idx="1"/>
          </p:nvPr>
        </p:nvSpPr>
        <p:spPr/>
        <p:txBody>
          <a:bodyPr>
            <a:normAutofit/>
          </a:bodyPr>
          <a:lstStyle/>
          <a:p>
            <a:pPr marL="0" indent="0">
              <a:buNone/>
            </a:pPr>
            <a:endParaRPr lang="sv-SE" dirty="0" smtClean="0"/>
          </a:p>
          <a:p>
            <a:pPr marL="0" indent="0">
              <a:buNone/>
            </a:pPr>
            <a:r>
              <a:rPr lang="sv-SE" dirty="0"/>
              <a:t>Vid frågor, funderingar eller önskan om stöd – hör gärna av er till avdelningen Folkhälsa och Hållbarhet, Regional utvecklingsförvaltning: </a:t>
            </a:r>
            <a:endParaRPr lang="sv-SE" dirty="0" smtClean="0"/>
          </a:p>
          <a:p>
            <a:pPr marL="0" indent="0">
              <a:buNone/>
            </a:pPr>
            <a:r>
              <a:rPr lang="sv-SE" u="sng" dirty="0" smtClean="0">
                <a:hlinkClick r:id="rId3"/>
              </a:rPr>
              <a:t>jamlikhalsa@regiongavleborg.se</a:t>
            </a:r>
            <a:endParaRPr lang="sv-SE" dirty="0"/>
          </a:p>
          <a:p>
            <a:pPr marL="0" indent="0">
              <a:buNone/>
            </a:pPr>
            <a:endParaRPr lang="sv-SE" sz="2000" dirty="0"/>
          </a:p>
        </p:txBody>
      </p:sp>
    </p:spTree>
    <p:extLst>
      <p:ext uri="{BB962C8B-B14F-4D97-AF65-F5344CB8AC3E}">
        <p14:creationId xmlns:p14="http://schemas.microsoft.com/office/powerpoint/2010/main" val="785537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hlinkClick r:id="rId3"/>
          </p:cNvPr>
          <p:cNvPicPr>
            <a:picLocks noChangeAspect="1"/>
          </p:cNvPicPr>
          <p:nvPr/>
        </p:nvPicPr>
        <p:blipFill>
          <a:blip r:embed="rId4"/>
          <a:stretch>
            <a:fillRect/>
          </a:stretch>
        </p:blipFill>
        <p:spPr>
          <a:xfrm>
            <a:off x="8085455" y="1457512"/>
            <a:ext cx="3537798" cy="4898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ubrik 1"/>
          <p:cNvSpPr>
            <a:spLocks noGrp="1"/>
          </p:cNvSpPr>
          <p:nvPr>
            <p:ph type="title"/>
          </p:nvPr>
        </p:nvSpPr>
        <p:spPr/>
        <p:txBody>
          <a:bodyPr/>
          <a:lstStyle/>
          <a:p>
            <a:r>
              <a:rPr lang="sv-SE" dirty="0" smtClean="0"/>
              <a:t>Vill du veta mer?</a:t>
            </a:r>
            <a:endParaRPr lang="sv-SE" dirty="0"/>
          </a:p>
        </p:txBody>
      </p:sp>
      <p:sp>
        <p:nvSpPr>
          <p:cNvPr id="8" name="Platshållare för innehåll 7"/>
          <p:cNvSpPr>
            <a:spLocks noGrp="1"/>
          </p:cNvSpPr>
          <p:nvPr>
            <p:ph idx="1"/>
          </p:nvPr>
        </p:nvSpPr>
        <p:spPr>
          <a:xfrm>
            <a:off x="720001" y="2052000"/>
            <a:ext cx="7176199" cy="4140000"/>
          </a:xfrm>
        </p:spPr>
        <p:txBody>
          <a:bodyPr/>
          <a:lstStyle/>
          <a:p>
            <a:r>
              <a:rPr lang="sv-SE" sz="2000" dirty="0" smtClean="0"/>
              <a:t>Jämlikhetsutredningens rapport </a:t>
            </a:r>
            <a:r>
              <a:rPr lang="sv-SE" sz="2000" i="1" dirty="0" smtClean="0"/>
              <a:t>Jämlikt Gävleborg </a:t>
            </a:r>
            <a:r>
              <a:rPr lang="sv-SE" sz="2000" dirty="0" smtClean="0"/>
              <a:t>finns att </a:t>
            </a:r>
            <a:r>
              <a:rPr lang="sv-SE" sz="2000" dirty="0" smtClean="0">
                <a:hlinkClick r:id="rId3"/>
              </a:rPr>
              <a:t>ta del av här</a:t>
            </a:r>
            <a:endParaRPr lang="sv-SE" sz="2000" dirty="0" smtClean="0"/>
          </a:p>
          <a:p>
            <a:r>
              <a:rPr lang="sv-SE" sz="2000" dirty="0" smtClean="0"/>
              <a:t>Mer information om utredningen inklusive filmer med röster från länet finns att </a:t>
            </a:r>
            <a:r>
              <a:rPr lang="sv-SE" sz="2000" dirty="0" smtClean="0">
                <a:hlinkClick r:id="rId5"/>
              </a:rPr>
              <a:t>ta del av här</a:t>
            </a:r>
            <a:endParaRPr lang="sv-SE" sz="2000" dirty="0" smtClean="0"/>
          </a:p>
          <a:p>
            <a:r>
              <a:rPr lang="sv-SE" sz="2000" i="1" dirty="0" smtClean="0"/>
              <a:t>Program </a:t>
            </a:r>
            <a:r>
              <a:rPr lang="sv-SE" sz="2000" i="1" dirty="0"/>
              <a:t>för god och jämlik </a:t>
            </a:r>
            <a:r>
              <a:rPr lang="sv-SE" sz="2000" i="1" dirty="0" smtClean="0"/>
              <a:t>hälsa </a:t>
            </a:r>
            <a:r>
              <a:rPr lang="sv-SE" sz="2000" dirty="0" smtClean="0"/>
              <a:t>beslutades av Regionfullmäktige 31 maj 2022 och finns </a:t>
            </a:r>
            <a:r>
              <a:rPr lang="sv-SE" sz="2000" dirty="0"/>
              <a:t>att </a:t>
            </a:r>
            <a:r>
              <a:rPr lang="sv-SE" sz="2000" dirty="0">
                <a:hlinkClick r:id="rId6"/>
              </a:rPr>
              <a:t>ta del av </a:t>
            </a:r>
            <a:r>
              <a:rPr lang="sv-SE" sz="2000" dirty="0" smtClean="0">
                <a:hlinkClick r:id="rId6"/>
              </a:rPr>
              <a:t>här</a:t>
            </a:r>
            <a:endParaRPr lang="sv-SE" sz="2000" dirty="0" smtClean="0"/>
          </a:p>
          <a:p>
            <a:endParaRPr lang="sv-SE" dirty="0"/>
          </a:p>
          <a:p>
            <a:endParaRPr lang="sv-SE" dirty="0"/>
          </a:p>
        </p:txBody>
      </p:sp>
    </p:spTree>
    <p:extLst>
      <p:ext uri="{BB962C8B-B14F-4D97-AF65-F5344CB8AC3E}">
        <p14:creationId xmlns:p14="http://schemas.microsoft.com/office/powerpoint/2010/main" val="598426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 kan</a:t>
            </a:r>
            <a:r>
              <a:rPr lang="sv-SE" sz="1600" dirty="0">
                <a:solidFill>
                  <a:prstClr val="black"/>
                </a:solidFill>
              </a:rPr>
              <a:t> </a:t>
            </a:r>
            <a:r>
              <a:rPr lang="sv-SE" sz="1600" dirty="0" smtClean="0">
                <a:solidFill>
                  <a:prstClr val="black"/>
                </a:solidFill>
              </a:rPr>
              <a:t>(</a:t>
            </a:r>
            <a:r>
              <a:rPr lang="sv-SE" sz="1600" u="sng" dirty="0" smtClean="0">
                <a:solidFill>
                  <a:prstClr val="black"/>
                </a:solidFill>
              </a:rPr>
              <a:t>alltid</a:t>
            </a:r>
            <a:r>
              <a:rPr lang="sv-SE" sz="1600" dirty="0" smtClean="0">
                <a:solidFill>
                  <a:prstClr val="black"/>
                </a:solidFill>
              </a:rPr>
              <a:t>) </a:t>
            </a:r>
            <a:r>
              <a:rPr lang="sv-SE" dirty="0" smtClean="0"/>
              <a:t>göra </a:t>
            </a:r>
            <a:r>
              <a:rPr lang="sv-SE" sz="1600" dirty="0" smtClean="0"/>
              <a:t>(ännu mer) </a:t>
            </a:r>
            <a:r>
              <a:rPr lang="sv-SE" dirty="0" smtClean="0"/>
              <a:t>skillnad </a:t>
            </a:r>
            <a:r>
              <a:rPr lang="sv-SE" sz="1600" dirty="0">
                <a:solidFill>
                  <a:prstClr val="black"/>
                </a:solidFill>
              </a:rPr>
              <a:t>(</a:t>
            </a:r>
            <a:r>
              <a:rPr lang="sv-SE" sz="1600" dirty="0" smtClean="0">
                <a:solidFill>
                  <a:prstClr val="black"/>
                </a:solidFill>
              </a:rPr>
              <a:t>än vi redan gör) </a:t>
            </a:r>
            <a:r>
              <a:rPr lang="sv-SE" dirty="0" smtClean="0"/>
              <a:t>!</a:t>
            </a:r>
            <a:endParaRPr lang="sv-SE" dirty="0"/>
          </a:p>
        </p:txBody>
      </p:sp>
      <p:sp>
        <p:nvSpPr>
          <p:cNvPr id="3" name="Platshållare för innehåll 2"/>
          <p:cNvSpPr>
            <a:spLocks noGrp="1"/>
          </p:cNvSpPr>
          <p:nvPr>
            <p:ph idx="1"/>
          </p:nvPr>
        </p:nvSpPr>
        <p:spPr/>
        <p:txBody>
          <a:bodyPr>
            <a:normAutofit/>
          </a:bodyPr>
          <a:lstStyle/>
          <a:p>
            <a:pPr marL="0" indent="0">
              <a:spcBef>
                <a:spcPts val="400"/>
              </a:spcBef>
              <a:buNone/>
            </a:pPr>
            <a:r>
              <a:rPr lang="sv-SE" sz="2400" dirty="0" smtClean="0"/>
              <a:t>Vi </a:t>
            </a:r>
            <a:r>
              <a:rPr lang="sv-SE" sz="2400" b="1" i="1" dirty="0" smtClean="0"/>
              <a:t>kan</a:t>
            </a:r>
            <a:r>
              <a:rPr lang="sv-SE" sz="2400" dirty="0" smtClean="0"/>
              <a:t> granska oss själva och hur vi bedriver våra verksamheter, förbättra vårt bemötande och våra </a:t>
            </a:r>
            <a:r>
              <a:rPr lang="sv-SE" sz="2400" dirty="0"/>
              <a:t>sätt att inkludera fler, </a:t>
            </a:r>
            <a:r>
              <a:rPr lang="sv-SE" sz="2400" dirty="0" smtClean="0"/>
              <a:t>vi </a:t>
            </a:r>
            <a:r>
              <a:rPr lang="sv-SE" sz="2400" b="1" i="1" dirty="0"/>
              <a:t>kan</a:t>
            </a:r>
            <a:r>
              <a:rPr lang="sv-SE" sz="2400" dirty="0"/>
              <a:t> påverka </a:t>
            </a:r>
            <a:r>
              <a:rPr lang="sv-SE" sz="2400" dirty="0" smtClean="0"/>
              <a:t>de strukturer </a:t>
            </a:r>
            <a:r>
              <a:rPr lang="sv-SE" sz="2400" dirty="0"/>
              <a:t>vi byggt </a:t>
            </a:r>
            <a:r>
              <a:rPr lang="sv-SE" sz="2400" dirty="0" smtClean="0"/>
              <a:t>upp, </a:t>
            </a:r>
            <a:r>
              <a:rPr lang="sv-SE" sz="2400" dirty="0"/>
              <a:t>våra </a:t>
            </a:r>
            <a:r>
              <a:rPr lang="sv-SE" sz="2400" dirty="0" smtClean="0"/>
              <a:t>arbetssätt och samverkan med andra!</a:t>
            </a:r>
          </a:p>
          <a:p>
            <a:pPr marL="0" indent="0">
              <a:spcBef>
                <a:spcPts val="400"/>
              </a:spcBef>
              <a:buNone/>
            </a:pPr>
            <a:endParaRPr lang="sv-SE" sz="2400" dirty="0" smtClean="0"/>
          </a:p>
          <a:p>
            <a:pPr marL="0" indent="0">
              <a:spcBef>
                <a:spcPts val="400"/>
              </a:spcBef>
              <a:buNone/>
            </a:pPr>
            <a:r>
              <a:rPr lang="sv-SE" sz="2400" dirty="0"/>
              <a:t>D</a:t>
            </a:r>
            <a:r>
              <a:rPr lang="sv-SE" sz="2400" dirty="0" smtClean="0"/>
              <a:t>et handlar </a:t>
            </a:r>
            <a:r>
              <a:rPr lang="sv-SE" sz="2400" i="1" dirty="0" smtClean="0"/>
              <a:t>inte</a:t>
            </a:r>
            <a:r>
              <a:rPr lang="sv-SE" sz="2400" dirty="0" smtClean="0"/>
              <a:t> </a:t>
            </a:r>
            <a:r>
              <a:rPr lang="sv-SE" sz="2400" dirty="0"/>
              <a:t>om en eller två avgörande åtgärder som behöver göras, </a:t>
            </a:r>
            <a:r>
              <a:rPr lang="sv-SE" sz="2400" dirty="0" smtClean="0"/>
              <a:t>inte om nya projekt, </a:t>
            </a:r>
            <a:r>
              <a:rPr lang="sv-SE" sz="2400" dirty="0"/>
              <a:t>utan ett tålmodigt </a:t>
            </a:r>
            <a:r>
              <a:rPr lang="sv-SE" sz="2400" dirty="0" smtClean="0"/>
              <a:t>långsiktigt arbete </a:t>
            </a:r>
            <a:r>
              <a:rPr lang="sv-SE" sz="2400" b="1" i="1" dirty="0"/>
              <a:t>inom</a:t>
            </a:r>
            <a:r>
              <a:rPr lang="sv-SE" sz="2400" dirty="0"/>
              <a:t> befintliga </a:t>
            </a:r>
            <a:r>
              <a:rPr lang="sv-SE" sz="2400" dirty="0" smtClean="0"/>
              <a:t>verksamheter </a:t>
            </a:r>
          </a:p>
          <a:p>
            <a:pPr algn="ctr">
              <a:spcBef>
                <a:spcPts val="400"/>
              </a:spcBef>
              <a:buFontTx/>
              <a:buChar char="-"/>
            </a:pPr>
            <a:r>
              <a:rPr lang="sv-SE" sz="2400" i="1" dirty="0" smtClean="0"/>
              <a:t>att helt enkelt göra </a:t>
            </a:r>
            <a:r>
              <a:rPr lang="sv-SE" sz="2400" i="1" dirty="0"/>
              <a:t>det befintliga </a:t>
            </a:r>
            <a:r>
              <a:rPr lang="sv-SE" sz="2400" i="1" dirty="0" smtClean="0"/>
              <a:t>uppdraget </a:t>
            </a:r>
            <a:r>
              <a:rPr lang="sv-SE" sz="2400" i="1" dirty="0"/>
              <a:t>bättre och för </a:t>
            </a:r>
            <a:r>
              <a:rPr lang="sv-SE" sz="2400" i="1" dirty="0" smtClean="0"/>
              <a:t>alla! </a:t>
            </a:r>
          </a:p>
          <a:p>
            <a:pPr algn="ctr">
              <a:spcBef>
                <a:spcPts val="400"/>
              </a:spcBef>
              <a:buFontTx/>
              <a:buChar char="-"/>
            </a:pPr>
            <a:r>
              <a:rPr lang="sv-SE" sz="2400" i="1" dirty="0" smtClean="0"/>
              <a:t>Hela tiden!</a:t>
            </a:r>
          </a:p>
        </p:txBody>
      </p:sp>
      <p:pic>
        <p:nvPicPr>
          <p:cNvPr id="1026" name="Picture 2" descr="Red Spiral Arrow 3d-vektorgrafik och fler bilder på Spiral - Virvlande -  iStock"/>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40416" y="148786"/>
            <a:ext cx="1946176" cy="194617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50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00912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9840" y="1196752"/>
            <a:ext cx="11136800" cy="1080000"/>
          </a:xfrm>
        </p:spPr>
        <p:txBody>
          <a:bodyPr>
            <a:normAutofit fontScale="90000"/>
          </a:bodyPr>
          <a:lstStyle/>
          <a:p>
            <a:r>
              <a:rPr lang="sv-SE" dirty="0" smtClean="0"/>
              <a:t>Hur kan ni identifiera omotiverade skillnader?</a:t>
            </a:r>
            <a:endParaRPr lang="sv-SE" dirty="0"/>
          </a:p>
        </p:txBody>
      </p:sp>
      <p:sp>
        <p:nvSpPr>
          <p:cNvPr id="7" name="Platshållare för innehåll 6"/>
          <p:cNvSpPr>
            <a:spLocks noGrp="1"/>
          </p:cNvSpPr>
          <p:nvPr>
            <p:ph idx="1"/>
          </p:nvPr>
        </p:nvSpPr>
        <p:spPr>
          <a:xfrm>
            <a:off x="720000" y="2556000"/>
            <a:ext cx="6168088" cy="3636000"/>
          </a:xfrm>
        </p:spPr>
        <p:txBody>
          <a:bodyPr>
            <a:normAutofit fontScale="92500" lnSpcReduction="20000"/>
          </a:bodyPr>
          <a:lstStyle/>
          <a:p>
            <a:r>
              <a:rPr lang="sv-SE" sz="2400" dirty="0" smtClean="0"/>
              <a:t>Vi rekommenderar att ni </a:t>
            </a:r>
            <a:r>
              <a:rPr lang="sv-SE" sz="2400" dirty="0"/>
              <a:t>sätter samman en </a:t>
            </a:r>
            <a:r>
              <a:rPr lang="sv-SE" sz="2400" dirty="0" smtClean="0"/>
              <a:t>grupp med </a:t>
            </a:r>
            <a:r>
              <a:rPr lang="sv-SE" sz="2400" dirty="0"/>
              <a:t>en blandning av kompetenser från er </a:t>
            </a:r>
            <a:r>
              <a:rPr lang="sv-SE" sz="2400" dirty="0" smtClean="0"/>
              <a:t>verksamhet och avsätter tid för att reflektera tillsammans.</a:t>
            </a:r>
          </a:p>
          <a:p>
            <a:r>
              <a:rPr lang="sv-SE" sz="2400" dirty="0" smtClean="0"/>
              <a:t>Använd matrisen som ingår i stödmaterialet (börja med orange sida) och </a:t>
            </a:r>
            <a:r>
              <a:rPr lang="sv-SE" sz="2400" dirty="0"/>
              <a:t>t</a:t>
            </a:r>
            <a:r>
              <a:rPr lang="sv-SE" sz="2400" dirty="0" smtClean="0"/>
              <a:t>itta på er verksamhets:</a:t>
            </a:r>
          </a:p>
          <a:p>
            <a:pPr lvl="2"/>
            <a:r>
              <a:rPr lang="sv-SE" sz="2000" dirty="0" smtClean="0"/>
              <a:t>uppdrag</a:t>
            </a:r>
            <a:r>
              <a:rPr lang="sv-SE" sz="2000" dirty="0"/>
              <a:t>, </a:t>
            </a:r>
            <a:endParaRPr lang="sv-SE" sz="2000" dirty="0" smtClean="0"/>
          </a:p>
          <a:p>
            <a:pPr lvl="2"/>
            <a:r>
              <a:rPr lang="sv-SE" sz="2000" dirty="0" smtClean="0"/>
              <a:t>utbud</a:t>
            </a:r>
            <a:r>
              <a:rPr lang="sv-SE" sz="2000" dirty="0"/>
              <a:t>, </a:t>
            </a:r>
            <a:endParaRPr lang="sv-SE" sz="2000" dirty="0" smtClean="0"/>
          </a:p>
          <a:p>
            <a:pPr lvl="2"/>
            <a:r>
              <a:rPr lang="sv-SE" sz="2000" dirty="0" smtClean="0"/>
              <a:t>utförande</a:t>
            </a:r>
            <a:r>
              <a:rPr lang="sv-SE" sz="2000" dirty="0"/>
              <a:t>, </a:t>
            </a:r>
            <a:endParaRPr lang="sv-SE" sz="2000" dirty="0" smtClean="0"/>
          </a:p>
          <a:p>
            <a:pPr lvl="2"/>
            <a:r>
              <a:rPr lang="sv-SE" sz="2000" dirty="0" smtClean="0"/>
              <a:t>resultat </a:t>
            </a:r>
            <a:r>
              <a:rPr lang="sv-SE" sz="2000" dirty="0"/>
              <a:t>och </a:t>
            </a:r>
            <a:r>
              <a:rPr lang="sv-SE" sz="2000" dirty="0" smtClean="0"/>
              <a:t>effekter. </a:t>
            </a:r>
          </a:p>
          <a:p>
            <a:pPr marL="261931" lvl="1" indent="0">
              <a:buNone/>
            </a:pPr>
            <a:r>
              <a:rPr lang="sv-SE" b="1" dirty="0" smtClean="0"/>
              <a:t>Ser det olika ut för olika grupper av befolkningen? </a:t>
            </a:r>
            <a:endParaRPr lang="sv-SE" b="1" dirty="0"/>
          </a:p>
          <a:p>
            <a:endParaRPr lang="sv-SE" dirty="0"/>
          </a:p>
        </p:txBody>
      </p:sp>
      <p:pic>
        <p:nvPicPr>
          <p:cNvPr id="8" name="Bildobjekt 7" descr="C:\Users\ms37501\AppData\Local\Microsoft\Windows\INetCache\Content.Word\Intersektionalitet.png"/>
          <p:cNvPicPr/>
          <p:nvPr/>
        </p:nvPicPr>
        <p:blipFill rotWithShape="1">
          <a:blip r:embed="rId2" cstate="print">
            <a:extLst>
              <a:ext uri="{28A0092B-C50C-407E-A947-70E740481C1C}">
                <a14:useLocalDpi xmlns:a14="http://schemas.microsoft.com/office/drawing/2010/main" val="0"/>
              </a:ext>
            </a:extLst>
          </a:blip>
          <a:srcRect l="15668" t="16408" r="16128" b="11186"/>
          <a:stretch/>
        </p:blipFill>
        <p:spPr bwMode="auto">
          <a:xfrm>
            <a:off x="6442467" y="2551029"/>
            <a:ext cx="5414173" cy="40675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2763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smtClean="0"/>
              <a:t>Vad menar vi med olika grupper av befolkningen?</a:t>
            </a:r>
            <a:endParaRPr lang="sv-SE" sz="3200" dirty="0"/>
          </a:p>
        </p:txBody>
      </p:sp>
      <p:sp>
        <p:nvSpPr>
          <p:cNvPr id="7" name="Platshållare för text 6"/>
          <p:cNvSpPr>
            <a:spLocks noGrp="1"/>
          </p:cNvSpPr>
          <p:nvPr>
            <p:ph type="body" sz="quarter" idx="17"/>
          </p:nvPr>
        </p:nvSpPr>
        <p:spPr/>
        <p:txBody>
          <a:bodyPr>
            <a:noAutofit/>
          </a:bodyPr>
          <a:lstStyle/>
          <a:p>
            <a:r>
              <a:rPr lang="sv-SE" sz="1800" dirty="0"/>
              <a:t>Jämlikhet innebär att alla människor ska ges </a:t>
            </a:r>
            <a:r>
              <a:rPr lang="sv-SE" sz="1800" b="1" dirty="0"/>
              <a:t>likvärdiga</a:t>
            </a:r>
            <a:r>
              <a:rPr lang="sv-SE" sz="1800" dirty="0"/>
              <a:t> möjligheter, </a:t>
            </a:r>
            <a:r>
              <a:rPr lang="sv-SE" sz="1800" b="1" dirty="0"/>
              <a:t>oavsett </a:t>
            </a:r>
            <a:r>
              <a:rPr lang="sv-SE" sz="1800" dirty="0"/>
              <a:t>vilka de är eller var de bor.</a:t>
            </a:r>
            <a:r>
              <a:rPr lang="sv-SE" sz="1800" b="1" dirty="0"/>
              <a:t> </a:t>
            </a:r>
          </a:p>
        </p:txBody>
      </p:sp>
      <p:pic>
        <p:nvPicPr>
          <p:cNvPr id="11" name="Bildobjekt 10"/>
          <p:cNvPicPr/>
          <p:nvPr/>
        </p:nvPicPr>
        <p:blipFill rotWithShape="1">
          <a:blip r:embed="rId3">
            <a:extLst>
              <a:ext uri="{28A0092B-C50C-407E-A947-70E740481C1C}">
                <a14:useLocalDpi xmlns:a14="http://schemas.microsoft.com/office/drawing/2010/main" val="0"/>
              </a:ext>
            </a:extLst>
          </a:blip>
          <a:srcRect t="9592"/>
          <a:stretch/>
        </p:blipFill>
        <p:spPr bwMode="auto">
          <a:xfrm>
            <a:off x="8769640" y="2700340"/>
            <a:ext cx="3214970" cy="3548840"/>
          </a:xfrm>
          <a:prstGeom prst="rect">
            <a:avLst/>
          </a:prstGeom>
          <a:ln>
            <a:noFill/>
          </a:ln>
          <a:extLst>
            <a:ext uri="{53640926-AAD7-44D8-BBD7-CCE9431645EC}">
              <a14:shadowObscured xmlns:a14="http://schemas.microsoft.com/office/drawing/2010/main"/>
            </a:ext>
          </a:extLst>
        </p:spPr>
      </p:pic>
      <p:sp>
        <p:nvSpPr>
          <p:cNvPr id="12" name="Platshållare för text 6"/>
          <p:cNvSpPr txBox="1">
            <a:spLocks/>
          </p:cNvSpPr>
          <p:nvPr/>
        </p:nvSpPr>
        <p:spPr>
          <a:xfrm>
            <a:off x="719999" y="2687887"/>
            <a:ext cx="4367889" cy="4413521"/>
          </a:xfrm>
          <a:prstGeom prst="rect">
            <a:avLst/>
          </a:prstGeom>
          <a:solidFill>
            <a:schemeClr val="bg1"/>
          </a:solidFill>
        </p:spPr>
        <p:txBody>
          <a:bodyPr vert="horz" lIns="91438" tIns="45719" rIns="91438" bIns="45719" rtlCol="0" anchor="t" anchorCtr="0">
            <a:noAutofit/>
          </a:bodyPr>
          <a:lstStyle>
            <a:lvl1pPr marL="0" indent="0" algn="l" defTabSz="914377" rtl="0" eaLnBrk="1" latinLnBrk="0" hangingPunct="1">
              <a:lnSpc>
                <a:spcPct val="100000"/>
              </a:lnSpc>
              <a:spcBef>
                <a:spcPts val="600"/>
              </a:spcBef>
              <a:buFont typeface="Arial" panose="020B0604020202020204" pitchFamily="34" charset="0"/>
              <a:buNone/>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sv-SE" sz="1500" dirty="0"/>
              <a:t>När vi pratar om jämlikhet pratar vi om skillnader </a:t>
            </a:r>
            <a:r>
              <a:rPr lang="sv-SE" sz="1500" b="1" dirty="0"/>
              <a:t>mellan grupper</a:t>
            </a:r>
            <a:r>
              <a:rPr lang="sv-SE" sz="1500" dirty="0"/>
              <a:t>. Det handlar inte om skillnader mellan individer. Utan om </a:t>
            </a:r>
            <a:r>
              <a:rPr lang="sv-SE" sz="1500" b="1" dirty="0"/>
              <a:t>systematiska skillnader </a:t>
            </a:r>
            <a:r>
              <a:rPr lang="sv-SE" sz="1500" dirty="0"/>
              <a:t>mellan grupper där olika människor ges olika möjligheter utifrån vilka de är, och vilka strukturer vi har byggt upp. </a:t>
            </a:r>
          </a:p>
          <a:p>
            <a:r>
              <a:rPr lang="sv-SE" sz="1500" dirty="0"/>
              <a:t>Alla människor består i sig av </a:t>
            </a:r>
            <a:r>
              <a:rPr lang="sv-SE" sz="1500" b="1" dirty="0"/>
              <a:t>en mångfald</a:t>
            </a:r>
            <a:r>
              <a:rPr lang="sv-SE" sz="1500" dirty="0"/>
              <a:t>, och har en mångfald olika delar av sin </a:t>
            </a:r>
            <a:r>
              <a:rPr lang="sv-SE" sz="1500" dirty="0" smtClean="0"/>
              <a:t>identitet: vi </a:t>
            </a:r>
            <a:r>
              <a:rPr lang="sv-SE" sz="1500" dirty="0"/>
              <a:t>har alla en ålder, en könsidentitet, en sexualitet, vi är födda på olika platser, bor på olika platser, har olika </a:t>
            </a:r>
            <a:r>
              <a:rPr lang="sv-SE" sz="1500" dirty="0" smtClean="0"/>
              <a:t>funktionsförmågor, olika </a:t>
            </a:r>
            <a:r>
              <a:rPr lang="sv-SE" sz="1500" dirty="0"/>
              <a:t>arbeten, olika utbildningar, </a:t>
            </a:r>
            <a:r>
              <a:rPr lang="sv-SE" sz="1500" dirty="0" smtClean="0"/>
              <a:t>osv</a:t>
            </a:r>
            <a:r>
              <a:rPr lang="sv-SE" sz="1500" dirty="0"/>
              <a:t>. </a:t>
            </a:r>
            <a:endParaRPr lang="sv-SE" sz="1500" dirty="0" smtClean="0"/>
          </a:p>
          <a:p>
            <a:r>
              <a:rPr lang="sv-SE" sz="1500" b="1" dirty="0" smtClean="0"/>
              <a:t>Alla</a:t>
            </a:r>
            <a:r>
              <a:rPr lang="sv-SE" sz="1500" dirty="0" smtClean="0"/>
              <a:t> </a:t>
            </a:r>
            <a:r>
              <a:rPr lang="sv-SE" sz="1500" dirty="0"/>
              <a:t>dessa delar av identiteten </a:t>
            </a:r>
            <a:r>
              <a:rPr lang="sv-SE" sz="1500" b="1" dirty="0"/>
              <a:t>påverkar</a:t>
            </a:r>
            <a:r>
              <a:rPr lang="sv-SE" sz="1500" dirty="0"/>
              <a:t> människors förutsättningar och möjligheter </a:t>
            </a:r>
            <a:r>
              <a:rPr lang="sv-SE" sz="1500" b="1" dirty="0"/>
              <a:t>på olika sätt</a:t>
            </a:r>
            <a:r>
              <a:rPr lang="sv-SE" sz="1500" dirty="0"/>
              <a:t>, vissa positivt och andra </a:t>
            </a:r>
            <a:r>
              <a:rPr lang="sv-SE" sz="1500" dirty="0" smtClean="0"/>
              <a:t>negativt. </a:t>
            </a:r>
          </a:p>
          <a:p>
            <a:r>
              <a:rPr lang="sv-SE" sz="1500" dirty="0">
                <a:hlinkClick r:id="rId4"/>
              </a:rPr>
              <a:t>Läs mer i rapporten Jämlikt </a:t>
            </a:r>
            <a:r>
              <a:rPr lang="sv-SE" sz="1500" dirty="0" smtClean="0">
                <a:hlinkClick r:id="rId4"/>
              </a:rPr>
              <a:t>Gävleborg</a:t>
            </a:r>
            <a:endParaRPr lang="sv-SE" sz="1500" dirty="0" smtClean="0"/>
          </a:p>
        </p:txBody>
      </p:sp>
      <p:pic>
        <p:nvPicPr>
          <p:cNvPr id="8" name="Platshållare för bild 7" descr="C:\Users\ms37501\AppData\Local\Microsoft\Windows\INetCache\Content.Word\Intersektionalitet.png"/>
          <p:cNvPicPr>
            <a:picLocks noGrp="1"/>
          </p:cNvPicPr>
          <p:nvPr>
            <p:ph type="pic" sz="quarter" idx="15"/>
          </p:nvPr>
        </p:nvPicPr>
        <p:blipFill rotWithShape="1">
          <a:blip r:embed="rId5" cstate="print">
            <a:extLst>
              <a:ext uri="{28A0092B-C50C-407E-A947-70E740481C1C}">
                <a14:useLocalDpi xmlns:a14="http://schemas.microsoft.com/office/drawing/2010/main" val="0"/>
              </a:ext>
            </a:extLst>
          </a:blip>
          <a:srcRect l="12170" r="12170"/>
          <a:stretch/>
        </p:blipFill>
        <p:spPr bwMode="auto">
          <a:xfrm>
            <a:off x="4655840" y="2112148"/>
            <a:ext cx="4725451" cy="44164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6585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Steg 1 Nuläge</a:t>
            </a:r>
            <a:endParaRPr lang="sv-SE" dirty="0"/>
          </a:p>
        </p:txBody>
      </p:sp>
      <p:sp>
        <p:nvSpPr>
          <p:cNvPr id="4" name="Platshållare för text 3"/>
          <p:cNvSpPr>
            <a:spLocks noGrp="1"/>
          </p:cNvSpPr>
          <p:nvPr>
            <p:ph type="body" sz="quarter" idx="14"/>
          </p:nvPr>
        </p:nvSpPr>
        <p:spPr>
          <a:xfrm>
            <a:off x="719999" y="2204864"/>
            <a:ext cx="4727929" cy="4032448"/>
          </a:xfrm>
        </p:spPr>
        <p:txBody>
          <a:bodyPr anchor="t">
            <a:normAutofit fontScale="92500"/>
          </a:bodyPr>
          <a:lstStyle/>
          <a:p>
            <a:r>
              <a:rPr lang="sv-SE" dirty="0" smtClean="0"/>
              <a:t>Börja med att gemensamt reflektera på frågorna i den första kolumnen på den orangea sidan av mallen.</a:t>
            </a:r>
            <a:endParaRPr lang="sv-SE" sz="1100" dirty="0"/>
          </a:p>
          <a:p>
            <a:r>
              <a:rPr lang="sv-SE" dirty="0" smtClean="0"/>
              <a:t>Notera era svar och reflektioner. </a:t>
            </a:r>
            <a:r>
              <a:rPr lang="sv-SE" dirty="0" smtClean="0"/>
              <a:t>Antingen </a:t>
            </a:r>
            <a:r>
              <a:rPr lang="sv-SE" dirty="0" smtClean="0"/>
              <a:t>direkt i mallen eller på annan plats som ni finner lämplig.</a:t>
            </a:r>
            <a:endParaRPr lang="sv-SE" dirty="0"/>
          </a:p>
          <a:p>
            <a:r>
              <a:rPr lang="sv-SE" dirty="0" smtClean="0"/>
              <a:t>Kom ihåg att hålla ”ett öppet sinne” att ta med alla tankar och idéer som kommer fram: var inkluderande och tillåtande i era dialoger.</a:t>
            </a:r>
          </a:p>
        </p:txBody>
      </p:sp>
      <p:pic>
        <p:nvPicPr>
          <p:cNvPr id="5" name="Platshållare för innehåll 4"/>
          <p:cNvPicPr>
            <a:picLocks noGrp="1" noChangeAspect="1"/>
          </p:cNvPicPr>
          <p:nvPr>
            <p:ph idx="1"/>
          </p:nvPr>
        </p:nvPicPr>
        <p:blipFill rotWithShape="1">
          <a:blip r:embed="rId2"/>
          <a:srcRect l="19995" t="13335" r="19248" b="25325"/>
          <a:stretch/>
        </p:blipFill>
        <p:spPr>
          <a:xfrm>
            <a:off x="5735960" y="2348880"/>
            <a:ext cx="5871270" cy="3334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Nedåtpil 8"/>
          <p:cNvSpPr/>
          <p:nvPr/>
        </p:nvSpPr>
        <p:spPr>
          <a:xfrm>
            <a:off x="6206556" y="1875945"/>
            <a:ext cx="375151" cy="585126"/>
          </a:xfrm>
          <a:prstGeom prst="downArrow">
            <a:avLst/>
          </a:prstGeom>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779173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 7"/>
          <p:cNvGrpSpPr/>
          <p:nvPr/>
        </p:nvGrpSpPr>
        <p:grpSpPr>
          <a:xfrm>
            <a:off x="4048042" y="1196752"/>
            <a:ext cx="9469949" cy="6392335"/>
            <a:chOff x="1919536" y="-171400"/>
            <a:chExt cx="11816834" cy="7976511"/>
          </a:xfrm>
        </p:grpSpPr>
        <p:pic>
          <p:nvPicPr>
            <p:cNvPr id="6" name="Bildobjekt 5" descr="C:\Users\ms37501\AppData\Local\Microsoft\Windows\INetCache\Content.Word\Intersektionalitet.png"/>
            <p:cNvPicPr/>
            <p:nvPr/>
          </p:nvPicPr>
          <p:blipFill rotWithShape="1">
            <a:blip r:embed="rId2" cstate="print">
              <a:extLst>
                <a:ext uri="{28A0092B-C50C-407E-A947-70E740481C1C}">
                  <a14:useLocalDpi xmlns:a14="http://schemas.microsoft.com/office/drawing/2010/main" val="0"/>
                </a:ext>
              </a:extLst>
            </a:blip>
            <a:srcRect l="15668" t="16408" r="16128" b="11186"/>
            <a:stretch/>
          </p:blipFill>
          <p:spPr bwMode="auto">
            <a:xfrm>
              <a:off x="1919536" y="-171400"/>
              <a:ext cx="10617298" cy="7976511"/>
            </a:xfrm>
            <a:prstGeom prst="rect">
              <a:avLst/>
            </a:prstGeom>
            <a:noFill/>
            <a:ln>
              <a:noFill/>
            </a:ln>
            <a:effectLst>
              <a:glow>
                <a:schemeClr val="accent1"/>
              </a:glow>
            </a:effectLst>
            <a:extLst>
              <a:ext uri="{53640926-AAD7-44D8-BBD7-CCE9431645EC}">
                <a14:shadowObscured xmlns:a14="http://schemas.microsoft.com/office/drawing/2010/main"/>
              </a:ext>
            </a:extLst>
          </p:spPr>
        </p:pic>
        <p:sp>
          <p:nvSpPr>
            <p:cNvPr id="3" name="Rektangel 2"/>
            <p:cNvSpPr/>
            <p:nvPr/>
          </p:nvSpPr>
          <p:spPr>
            <a:xfrm>
              <a:off x="2143082" y="-171400"/>
              <a:ext cx="11593288" cy="7488832"/>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p:cNvSpPr>
            <a:spLocks noGrp="1"/>
          </p:cNvSpPr>
          <p:nvPr>
            <p:ph type="title"/>
          </p:nvPr>
        </p:nvSpPr>
        <p:spPr/>
        <p:txBody>
          <a:bodyPr>
            <a:normAutofit/>
          </a:bodyPr>
          <a:lstStyle/>
          <a:p>
            <a:r>
              <a:rPr lang="sv-SE" dirty="0" smtClean="0"/>
              <a:t>Steg 1 Nuläge</a:t>
            </a:r>
            <a:endParaRPr lang="sv-SE" dirty="0"/>
          </a:p>
        </p:txBody>
      </p:sp>
      <p:sp>
        <p:nvSpPr>
          <p:cNvPr id="7" name="Platshållare för innehåll 6"/>
          <p:cNvSpPr>
            <a:spLocks noGrp="1"/>
          </p:cNvSpPr>
          <p:nvPr>
            <p:ph idx="1"/>
          </p:nvPr>
        </p:nvSpPr>
        <p:spPr/>
        <p:txBody>
          <a:bodyPr>
            <a:noAutofit/>
          </a:bodyPr>
          <a:lstStyle/>
          <a:p>
            <a:r>
              <a:rPr lang="sv-SE" sz="2600" dirty="0"/>
              <a:t>Finns det omotiverade skillnader i </a:t>
            </a:r>
            <a:r>
              <a:rPr lang="sv-SE" sz="2600" i="1" dirty="0"/>
              <a:t>utförandet</a:t>
            </a:r>
            <a:r>
              <a:rPr lang="sv-SE" sz="2600" dirty="0"/>
              <a:t> av vår verksamhet</a:t>
            </a:r>
            <a:r>
              <a:rPr lang="sv-SE" sz="2600" dirty="0" smtClean="0"/>
              <a:t>?</a:t>
            </a:r>
            <a:endParaRPr lang="sv-SE" sz="2600" dirty="0"/>
          </a:p>
          <a:p>
            <a:r>
              <a:rPr lang="sv-SE" sz="2600" dirty="0"/>
              <a:t>Finns det omotiverade skillnader i </a:t>
            </a:r>
            <a:r>
              <a:rPr lang="sv-SE" sz="2600" i="1" dirty="0"/>
              <a:t>effekter</a:t>
            </a:r>
            <a:r>
              <a:rPr lang="sv-SE" sz="2600" dirty="0"/>
              <a:t> av vår verksamhet</a:t>
            </a:r>
            <a:r>
              <a:rPr lang="sv-SE" sz="2600" dirty="0" smtClean="0"/>
              <a:t>?</a:t>
            </a:r>
            <a:endParaRPr lang="sv-SE" sz="2600" dirty="0"/>
          </a:p>
          <a:p>
            <a:r>
              <a:rPr lang="sv-SE" sz="2600" dirty="0"/>
              <a:t>Finns det omotiverade skillnader i (upplevt) </a:t>
            </a:r>
            <a:r>
              <a:rPr lang="sv-SE" sz="2600" i="1" dirty="0"/>
              <a:t>bemötande</a:t>
            </a:r>
            <a:r>
              <a:rPr lang="sv-SE" sz="2600" dirty="0" smtClean="0"/>
              <a:t>?</a:t>
            </a:r>
            <a:endParaRPr lang="sv-SE" sz="2600" dirty="0"/>
          </a:p>
          <a:p>
            <a:r>
              <a:rPr lang="sv-SE" sz="2600" dirty="0"/>
              <a:t>Finns det omotiverade skillnader i (upplevd) </a:t>
            </a:r>
            <a:r>
              <a:rPr lang="sv-SE" sz="2600" i="1" dirty="0"/>
              <a:t>tillgänglighet</a:t>
            </a:r>
            <a:r>
              <a:rPr lang="sv-SE" sz="2600" dirty="0" smtClean="0"/>
              <a:t>?</a:t>
            </a:r>
            <a:endParaRPr lang="sv-SE" sz="2600" dirty="0"/>
          </a:p>
          <a:p>
            <a:r>
              <a:rPr lang="sv-SE" sz="2600" dirty="0"/>
              <a:t>Finns det omotiverade skillnader i </a:t>
            </a:r>
            <a:r>
              <a:rPr lang="sv-SE" sz="2600" i="1" dirty="0"/>
              <a:t>inflytande</a:t>
            </a:r>
            <a:r>
              <a:rPr lang="sv-SE" sz="2600" dirty="0"/>
              <a:t> från de vi finns till för</a:t>
            </a:r>
            <a:r>
              <a:rPr lang="sv-SE" sz="2600" dirty="0" smtClean="0"/>
              <a:t>?</a:t>
            </a:r>
            <a:endParaRPr lang="sv-SE" sz="2600" dirty="0"/>
          </a:p>
        </p:txBody>
      </p:sp>
      <p:sp>
        <p:nvSpPr>
          <p:cNvPr id="4" name="Platshållare för text 3"/>
          <p:cNvSpPr>
            <a:spLocks noGrp="1"/>
          </p:cNvSpPr>
          <p:nvPr>
            <p:ph type="body" sz="quarter" idx="14"/>
          </p:nvPr>
        </p:nvSpPr>
        <p:spPr/>
        <p:txBody>
          <a:bodyPr>
            <a:noAutofit/>
          </a:bodyPr>
          <a:lstStyle/>
          <a:p>
            <a:r>
              <a:rPr lang="sv-SE" sz="2800" b="1" dirty="0" smtClean="0"/>
              <a:t>Frågor att gemensamt reflektera kring:</a:t>
            </a:r>
            <a:endParaRPr lang="sv-SE" sz="2800" b="1" dirty="0"/>
          </a:p>
        </p:txBody>
      </p:sp>
      <p:pic>
        <p:nvPicPr>
          <p:cNvPr id="9" name="Bildobjekt 8"/>
          <p:cNvPicPr>
            <a:picLocks noChangeAspect="1"/>
          </p:cNvPicPr>
          <p:nvPr/>
        </p:nvPicPr>
        <p:blipFill>
          <a:blip r:embed="rId3"/>
          <a:stretch>
            <a:fillRect/>
          </a:stretch>
        </p:blipFill>
        <p:spPr>
          <a:xfrm>
            <a:off x="10576234" y="241587"/>
            <a:ext cx="1300287" cy="867655"/>
          </a:xfrm>
          <a:prstGeom prst="rect">
            <a:avLst/>
          </a:prstGeom>
        </p:spPr>
      </p:pic>
    </p:spTree>
    <p:extLst>
      <p:ext uri="{BB962C8B-B14F-4D97-AF65-F5344CB8AC3E}">
        <p14:creationId xmlns:p14="http://schemas.microsoft.com/office/powerpoint/2010/main" val="4093873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 7"/>
          <p:cNvGrpSpPr/>
          <p:nvPr/>
        </p:nvGrpSpPr>
        <p:grpSpPr>
          <a:xfrm>
            <a:off x="4048042" y="1196752"/>
            <a:ext cx="9469949" cy="6392335"/>
            <a:chOff x="1919536" y="-171400"/>
            <a:chExt cx="11816834" cy="7976511"/>
          </a:xfrm>
        </p:grpSpPr>
        <p:pic>
          <p:nvPicPr>
            <p:cNvPr id="6" name="Bildobjekt 5" descr="C:\Users\ms37501\AppData\Local\Microsoft\Windows\INetCache\Content.Word\Intersektionalitet.png"/>
            <p:cNvPicPr/>
            <p:nvPr/>
          </p:nvPicPr>
          <p:blipFill rotWithShape="1">
            <a:blip r:embed="rId2" cstate="print">
              <a:extLst>
                <a:ext uri="{28A0092B-C50C-407E-A947-70E740481C1C}">
                  <a14:useLocalDpi xmlns:a14="http://schemas.microsoft.com/office/drawing/2010/main" val="0"/>
                </a:ext>
              </a:extLst>
            </a:blip>
            <a:srcRect l="15668" t="16408" r="16128" b="11186"/>
            <a:stretch/>
          </p:blipFill>
          <p:spPr bwMode="auto">
            <a:xfrm>
              <a:off x="1919536" y="-171400"/>
              <a:ext cx="10617298" cy="7976511"/>
            </a:xfrm>
            <a:prstGeom prst="rect">
              <a:avLst/>
            </a:prstGeom>
            <a:noFill/>
            <a:ln>
              <a:noFill/>
            </a:ln>
            <a:effectLst>
              <a:glow>
                <a:schemeClr val="accent1"/>
              </a:glow>
            </a:effectLst>
            <a:extLst>
              <a:ext uri="{53640926-AAD7-44D8-BBD7-CCE9431645EC}">
                <a14:shadowObscured xmlns:a14="http://schemas.microsoft.com/office/drawing/2010/main"/>
              </a:ext>
            </a:extLst>
          </p:spPr>
        </p:pic>
        <p:sp>
          <p:nvSpPr>
            <p:cNvPr id="3" name="Rektangel 2"/>
            <p:cNvSpPr/>
            <p:nvPr/>
          </p:nvSpPr>
          <p:spPr>
            <a:xfrm>
              <a:off x="2143082" y="-171400"/>
              <a:ext cx="11593288" cy="7488832"/>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Platshållare för innehåll 6"/>
          <p:cNvSpPr>
            <a:spLocks noGrp="1"/>
          </p:cNvSpPr>
          <p:nvPr>
            <p:ph idx="1"/>
          </p:nvPr>
        </p:nvSpPr>
        <p:spPr/>
        <p:txBody>
          <a:bodyPr>
            <a:noAutofit/>
          </a:bodyPr>
          <a:lstStyle/>
          <a:p>
            <a:r>
              <a:rPr lang="sv-SE" sz="2400" dirty="0" smtClean="0"/>
              <a:t>Mellan </a:t>
            </a:r>
            <a:r>
              <a:rPr lang="sv-SE" sz="2400" i="1" dirty="0" smtClean="0"/>
              <a:t>vilka</a:t>
            </a:r>
            <a:r>
              <a:rPr lang="sv-SE" sz="2400" dirty="0" smtClean="0"/>
              <a:t> finns dessa omotiverade skillnader? T.ex.:</a:t>
            </a:r>
          </a:p>
          <a:p>
            <a:pPr lvl="2"/>
            <a:r>
              <a:rPr lang="sv-SE" dirty="0" smtClean="0"/>
              <a:t>kön (kvinna/man)</a:t>
            </a:r>
          </a:p>
          <a:p>
            <a:pPr lvl="2">
              <a:spcAft>
                <a:spcPts val="0"/>
              </a:spcAft>
            </a:pPr>
            <a:r>
              <a:rPr lang="sv-SE" dirty="0" smtClean="0"/>
              <a:t>ålder </a:t>
            </a:r>
            <a:r>
              <a:rPr lang="sv-SE" dirty="0"/>
              <a:t>(barn/unga/äldre)</a:t>
            </a:r>
          </a:p>
          <a:p>
            <a:pPr lvl="2">
              <a:spcAft>
                <a:spcPts val="0"/>
              </a:spcAft>
            </a:pPr>
            <a:r>
              <a:rPr lang="sv-SE" dirty="0"/>
              <a:t>geografiskt område</a:t>
            </a:r>
          </a:p>
          <a:p>
            <a:pPr lvl="2">
              <a:spcAft>
                <a:spcPts val="0"/>
              </a:spcAft>
            </a:pPr>
            <a:r>
              <a:rPr lang="sv-SE" dirty="0"/>
              <a:t>etnicitet</a:t>
            </a:r>
          </a:p>
          <a:p>
            <a:pPr lvl="2">
              <a:spcAft>
                <a:spcPts val="0"/>
              </a:spcAft>
            </a:pPr>
            <a:r>
              <a:rPr lang="sv-SE" dirty="0"/>
              <a:t>funktionsförmåga</a:t>
            </a:r>
          </a:p>
          <a:p>
            <a:pPr lvl="2">
              <a:spcAft>
                <a:spcPts val="0"/>
              </a:spcAft>
            </a:pPr>
            <a:r>
              <a:rPr lang="sv-SE" dirty="0" smtClean="0"/>
              <a:t>religion/trosuppfattning</a:t>
            </a:r>
          </a:p>
          <a:p>
            <a:pPr lvl="2">
              <a:spcAft>
                <a:spcPts val="0"/>
              </a:spcAft>
            </a:pPr>
            <a:r>
              <a:rPr lang="sv-SE" dirty="0" smtClean="0"/>
              <a:t>annat?</a:t>
            </a:r>
            <a:endParaRPr lang="sv-SE" sz="2000" dirty="0" smtClean="0"/>
          </a:p>
          <a:p>
            <a:r>
              <a:rPr lang="sv-SE" sz="2400" dirty="0"/>
              <a:t>Hur kan dessa skillnader bekräftas? </a:t>
            </a:r>
            <a:r>
              <a:rPr lang="sv-SE" sz="2400" dirty="0" smtClean="0"/>
              <a:t>Med hjälp av vilken </a:t>
            </a:r>
            <a:r>
              <a:rPr lang="sv-SE" sz="2400" dirty="0"/>
              <a:t>statistik? </a:t>
            </a:r>
            <a:r>
              <a:rPr lang="sv-SE" sz="2400" dirty="0" smtClean="0"/>
              <a:t>Genom vilka/vems </a:t>
            </a:r>
            <a:r>
              <a:rPr lang="sv-SE" sz="2400" dirty="0"/>
              <a:t>erfarenheter? </a:t>
            </a:r>
          </a:p>
        </p:txBody>
      </p:sp>
      <p:sp>
        <p:nvSpPr>
          <p:cNvPr id="11" name="Rubrik 1"/>
          <p:cNvSpPr>
            <a:spLocks noGrp="1"/>
          </p:cNvSpPr>
          <p:nvPr>
            <p:ph type="title"/>
          </p:nvPr>
        </p:nvSpPr>
        <p:spPr>
          <a:xfrm>
            <a:off x="720002" y="900000"/>
            <a:ext cx="10801348" cy="1080000"/>
          </a:xfrm>
        </p:spPr>
        <p:txBody>
          <a:bodyPr>
            <a:normAutofit/>
          </a:bodyPr>
          <a:lstStyle/>
          <a:p>
            <a:r>
              <a:rPr lang="sv-SE" dirty="0" smtClean="0"/>
              <a:t>Steg 1 Nuläge</a:t>
            </a:r>
            <a:endParaRPr lang="sv-SE" dirty="0"/>
          </a:p>
        </p:txBody>
      </p:sp>
      <p:sp>
        <p:nvSpPr>
          <p:cNvPr id="12" name="Platshållare för text 3"/>
          <p:cNvSpPr>
            <a:spLocks noGrp="1"/>
          </p:cNvSpPr>
          <p:nvPr>
            <p:ph type="body" sz="quarter" idx="14"/>
          </p:nvPr>
        </p:nvSpPr>
        <p:spPr>
          <a:xfrm>
            <a:off x="719999" y="2052000"/>
            <a:ext cx="10800000" cy="432000"/>
          </a:xfrm>
        </p:spPr>
        <p:txBody>
          <a:bodyPr>
            <a:noAutofit/>
          </a:bodyPr>
          <a:lstStyle/>
          <a:p>
            <a:r>
              <a:rPr lang="sv-SE" sz="2800" b="1" dirty="0" smtClean="0"/>
              <a:t>Frågor att gemensamt reflektera kring (forts.):</a:t>
            </a:r>
            <a:endParaRPr lang="sv-SE" sz="2800" b="1" dirty="0"/>
          </a:p>
        </p:txBody>
      </p:sp>
      <p:pic>
        <p:nvPicPr>
          <p:cNvPr id="14" name="Bildobjekt 13"/>
          <p:cNvPicPr>
            <a:picLocks noChangeAspect="1"/>
          </p:cNvPicPr>
          <p:nvPr/>
        </p:nvPicPr>
        <p:blipFill>
          <a:blip r:embed="rId3"/>
          <a:stretch>
            <a:fillRect/>
          </a:stretch>
        </p:blipFill>
        <p:spPr>
          <a:xfrm>
            <a:off x="10576234" y="241587"/>
            <a:ext cx="1300287" cy="867655"/>
          </a:xfrm>
          <a:prstGeom prst="rect">
            <a:avLst/>
          </a:prstGeom>
        </p:spPr>
      </p:pic>
    </p:spTree>
    <p:extLst>
      <p:ext uri="{BB962C8B-B14F-4D97-AF65-F5344CB8AC3E}">
        <p14:creationId xmlns:p14="http://schemas.microsoft.com/office/powerpoint/2010/main" val="4118631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Steg 2 Prioritering</a:t>
            </a:r>
          </a:p>
        </p:txBody>
      </p:sp>
      <p:pic>
        <p:nvPicPr>
          <p:cNvPr id="5" name="Platshållare för innehåll 4"/>
          <p:cNvPicPr>
            <a:picLocks noGrp="1" noChangeAspect="1"/>
          </p:cNvPicPr>
          <p:nvPr>
            <p:ph idx="1"/>
          </p:nvPr>
        </p:nvPicPr>
        <p:blipFill rotWithShape="1">
          <a:blip r:embed="rId2"/>
          <a:srcRect l="19995" t="13335" r="19248" b="25325"/>
          <a:stretch/>
        </p:blipFill>
        <p:spPr>
          <a:xfrm>
            <a:off x="5119888" y="2889969"/>
            <a:ext cx="6401462" cy="3635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Nedåtpil 8"/>
          <p:cNvSpPr/>
          <p:nvPr/>
        </p:nvSpPr>
        <p:spPr>
          <a:xfrm>
            <a:off x="6835504" y="2237067"/>
            <a:ext cx="484632" cy="755884"/>
          </a:xfrm>
          <a:prstGeom prst="downArrow">
            <a:avLst/>
          </a:prstGeom>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sv-SE"/>
          </a:p>
        </p:txBody>
      </p:sp>
      <p:sp>
        <p:nvSpPr>
          <p:cNvPr id="7" name="Platshållare för text 2"/>
          <p:cNvSpPr>
            <a:spLocks noGrp="1"/>
          </p:cNvSpPr>
          <p:nvPr>
            <p:ph type="body" sz="quarter" idx="14"/>
          </p:nvPr>
        </p:nvSpPr>
        <p:spPr>
          <a:xfrm>
            <a:off x="719999" y="2052000"/>
            <a:ext cx="5880057" cy="872944"/>
          </a:xfrm>
        </p:spPr>
        <p:txBody>
          <a:bodyPr>
            <a:noAutofit/>
          </a:bodyPr>
          <a:lstStyle/>
          <a:p>
            <a:r>
              <a:rPr lang="sv-SE" sz="2800" b="1" dirty="0" smtClean="0"/>
              <a:t>Välj en omotiverad skillnad och ta reda på mer</a:t>
            </a:r>
            <a:endParaRPr lang="sv-SE" sz="2800" b="1" dirty="0"/>
          </a:p>
        </p:txBody>
      </p:sp>
    </p:spTree>
    <p:extLst>
      <p:ext uri="{BB962C8B-B14F-4D97-AF65-F5344CB8AC3E}">
        <p14:creationId xmlns:p14="http://schemas.microsoft.com/office/powerpoint/2010/main" val="2910754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Steg 2 </a:t>
            </a:r>
            <a:r>
              <a:rPr lang="sv-SE" dirty="0" smtClean="0"/>
              <a:t>Prioritering</a:t>
            </a:r>
            <a:endParaRPr lang="sv-SE" dirty="0"/>
          </a:p>
        </p:txBody>
      </p:sp>
      <p:sp>
        <p:nvSpPr>
          <p:cNvPr id="7" name="Platshållare för innehåll 6"/>
          <p:cNvSpPr>
            <a:spLocks noGrp="1"/>
          </p:cNvSpPr>
          <p:nvPr>
            <p:ph idx="1"/>
          </p:nvPr>
        </p:nvSpPr>
        <p:spPr>
          <a:xfrm>
            <a:off x="720001" y="2996944"/>
            <a:ext cx="5880056" cy="3195056"/>
          </a:xfrm>
        </p:spPr>
        <p:txBody>
          <a:bodyPr>
            <a:normAutofit lnSpcReduction="10000"/>
          </a:bodyPr>
          <a:lstStyle/>
          <a:p>
            <a:r>
              <a:rPr lang="sv-SE" sz="2400" dirty="0"/>
              <a:t>Använd </a:t>
            </a:r>
            <a:r>
              <a:rPr lang="sv-SE" sz="2400" dirty="0" smtClean="0"/>
              <a:t>era </a:t>
            </a:r>
            <a:r>
              <a:rPr lang="sv-SE" sz="2400" dirty="0"/>
              <a:t>verksamhetsnära data</a:t>
            </a:r>
          </a:p>
          <a:p>
            <a:r>
              <a:rPr lang="sv-SE" sz="2400" dirty="0" smtClean="0"/>
              <a:t>Lyssna till och lär </a:t>
            </a:r>
            <a:r>
              <a:rPr lang="sv-SE" sz="2400" dirty="0"/>
              <a:t>av varandras upplevelser och </a:t>
            </a:r>
            <a:r>
              <a:rPr lang="sv-SE" sz="2400" dirty="0" smtClean="0"/>
              <a:t>erfarenheter</a:t>
            </a:r>
          </a:p>
          <a:p>
            <a:r>
              <a:rPr lang="sv-SE" sz="2400" dirty="0"/>
              <a:t>Välj ut områden som ni behöver undersöka </a:t>
            </a:r>
            <a:r>
              <a:rPr lang="sv-SE" sz="2400" dirty="0" smtClean="0"/>
              <a:t>närmre</a:t>
            </a:r>
          </a:p>
          <a:p>
            <a:r>
              <a:rPr lang="sv-SE" sz="2400" dirty="0"/>
              <a:t>Notera </a:t>
            </a:r>
            <a:r>
              <a:rPr lang="sv-SE" sz="2400" dirty="0" smtClean="0"/>
              <a:t>vad ni kommer fram till. </a:t>
            </a:r>
            <a:r>
              <a:rPr lang="sv-SE" sz="2400" dirty="0" smtClean="0"/>
              <a:t>Antingen </a:t>
            </a:r>
            <a:r>
              <a:rPr lang="sv-SE" sz="2400" dirty="0"/>
              <a:t>direkt i mallen eller på annan plats som ni finner lämplig</a:t>
            </a:r>
            <a:r>
              <a:rPr lang="sv-SE" sz="2400" dirty="0" smtClean="0"/>
              <a:t>.</a:t>
            </a:r>
          </a:p>
          <a:p>
            <a:pPr marL="0" indent="0">
              <a:buNone/>
            </a:pPr>
            <a:endParaRPr lang="sv-SE" sz="2400" dirty="0"/>
          </a:p>
          <a:p>
            <a:endParaRPr lang="sv-SE" sz="2400" dirty="0"/>
          </a:p>
        </p:txBody>
      </p:sp>
      <p:sp>
        <p:nvSpPr>
          <p:cNvPr id="3" name="Platshållare för text 2"/>
          <p:cNvSpPr>
            <a:spLocks noGrp="1"/>
          </p:cNvSpPr>
          <p:nvPr>
            <p:ph type="body" sz="quarter" idx="14"/>
          </p:nvPr>
        </p:nvSpPr>
        <p:spPr>
          <a:xfrm>
            <a:off x="719999" y="2052000"/>
            <a:ext cx="5880057" cy="872944"/>
          </a:xfrm>
        </p:spPr>
        <p:txBody>
          <a:bodyPr>
            <a:noAutofit/>
          </a:bodyPr>
          <a:lstStyle/>
          <a:p>
            <a:r>
              <a:rPr lang="sv-SE" sz="2800" b="1" dirty="0" smtClean="0"/>
              <a:t>Välj en omotiverad skillnad och ta reda på mer</a:t>
            </a:r>
            <a:endParaRPr lang="sv-SE" sz="2800" b="1"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6534" y="3009006"/>
            <a:ext cx="4759645" cy="3118716"/>
          </a:xfrm>
          <a:prstGeom prst="rect">
            <a:avLst/>
          </a:prstGeom>
        </p:spPr>
      </p:pic>
      <p:pic>
        <p:nvPicPr>
          <p:cNvPr id="8" name="Bildobjekt 7"/>
          <p:cNvPicPr>
            <a:picLocks noChangeAspect="1"/>
          </p:cNvPicPr>
          <p:nvPr/>
        </p:nvPicPr>
        <p:blipFill>
          <a:blip r:embed="rId3"/>
          <a:stretch>
            <a:fillRect/>
          </a:stretch>
        </p:blipFill>
        <p:spPr>
          <a:xfrm>
            <a:off x="10255974" y="260648"/>
            <a:ext cx="1300205" cy="867600"/>
          </a:xfrm>
          <a:prstGeom prst="rect">
            <a:avLst/>
          </a:prstGeom>
        </p:spPr>
      </p:pic>
    </p:spTree>
    <p:extLst>
      <p:ext uri="{BB962C8B-B14F-4D97-AF65-F5344CB8AC3E}">
        <p14:creationId xmlns:p14="http://schemas.microsoft.com/office/powerpoint/2010/main" val="922720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gion Gävleborg">
  <a:themeElements>
    <a:clrScheme name="Region Gävleborg">
      <a:dk1>
        <a:sysClr val="windowText" lastClr="000000"/>
      </a:dk1>
      <a:lt1>
        <a:sysClr val="window" lastClr="FFFFFF"/>
      </a:lt1>
      <a:dk2>
        <a:srgbClr val="292929"/>
      </a:dk2>
      <a:lt2>
        <a:srgbClr val="B2B2B2"/>
      </a:lt2>
      <a:accent1>
        <a:srgbClr val="50B848"/>
      </a:accent1>
      <a:accent2>
        <a:srgbClr val="0097CF"/>
      </a:accent2>
      <a:accent3>
        <a:srgbClr val="EE3780"/>
      </a:accent3>
      <a:accent4>
        <a:srgbClr val="FAA634"/>
      </a:accent4>
      <a:accent5>
        <a:srgbClr val="A8CD82"/>
      </a:accent5>
      <a:accent6>
        <a:srgbClr val="5DB8DE"/>
      </a:accent6>
      <a:hlink>
        <a:srgbClr val="0070C0"/>
      </a:hlink>
      <a:folHlink>
        <a:srgbClr val="2796C4"/>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Gavleborg_office tema" id="{AC66ADA5-37EB-47AB-A13A-E1E6DDED8136}" vid="{AC6A8451-B8EE-4F53-904D-F24A430DDAF6}"/>
    </a:ext>
  </a:extLst>
</a:theme>
</file>

<file path=ppt/theme/theme2.xml><?xml version="1.0" encoding="utf-8"?>
<a:theme xmlns:a="http://schemas.openxmlformats.org/drawingml/2006/main" name="Alternativ">
  <a:themeElements>
    <a:clrScheme name="Region Gävleborg">
      <a:dk1>
        <a:sysClr val="windowText" lastClr="000000"/>
      </a:dk1>
      <a:lt1>
        <a:sysClr val="window" lastClr="FFFFFF"/>
      </a:lt1>
      <a:dk2>
        <a:srgbClr val="292929"/>
      </a:dk2>
      <a:lt2>
        <a:srgbClr val="B2B2B2"/>
      </a:lt2>
      <a:accent1>
        <a:srgbClr val="69BE28"/>
      </a:accent1>
      <a:accent2>
        <a:srgbClr val="0089C4"/>
      </a:accent2>
      <a:accent3>
        <a:srgbClr val="F08800"/>
      </a:accent3>
      <a:accent4>
        <a:srgbClr val="E21776"/>
      </a:accent4>
      <a:accent5>
        <a:srgbClr val="A8CD82"/>
      </a:accent5>
      <a:accent6>
        <a:srgbClr val="5DB8DE"/>
      </a:accent6>
      <a:hlink>
        <a:srgbClr val="FCCC84"/>
      </a:hlink>
      <a:folHlink>
        <a:srgbClr val="EF92AC"/>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ld">
  <a:themeElements>
    <a:clrScheme name="E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l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l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l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l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l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l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l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l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l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l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l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l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egion Gävleborg">
  <a:themeElements>
    <a:clrScheme name="Region Gävleborg">
      <a:dk1>
        <a:sysClr val="windowText" lastClr="000000"/>
      </a:dk1>
      <a:lt1>
        <a:sysClr val="window" lastClr="FFFFFF"/>
      </a:lt1>
      <a:dk2>
        <a:srgbClr val="292929"/>
      </a:dk2>
      <a:lt2>
        <a:srgbClr val="B2B2B2"/>
      </a:lt2>
      <a:accent1>
        <a:srgbClr val="50B848"/>
      </a:accent1>
      <a:accent2>
        <a:srgbClr val="0097CF"/>
      </a:accent2>
      <a:accent3>
        <a:srgbClr val="EE3780"/>
      </a:accent3>
      <a:accent4>
        <a:srgbClr val="FAA634"/>
      </a:accent4>
      <a:accent5>
        <a:srgbClr val="A8CD82"/>
      </a:accent5>
      <a:accent6>
        <a:srgbClr val="5DB8DE"/>
      </a:accent6>
      <a:hlink>
        <a:srgbClr val="0070C0"/>
      </a:hlink>
      <a:folHlink>
        <a:srgbClr val="2796C4"/>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Gavleborg_office tema" id="{AC66ADA5-37EB-47AB-A13A-E1E6DDED8136}" vid="{AC6A8451-B8EE-4F53-904D-F24A430DDAF6}"/>
    </a:ext>
  </a:extLst>
</a:theme>
</file>

<file path=ppt/theme/theme5.xml><?xml version="1.0" encoding="utf-8"?>
<a:theme xmlns:a="http://schemas.openxmlformats.org/drawingml/2006/main" name="2_Region Gävleborg">
  <a:themeElements>
    <a:clrScheme name="Region Gävleborg">
      <a:dk1>
        <a:sysClr val="windowText" lastClr="000000"/>
      </a:dk1>
      <a:lt1>
        <a:sysClr val="window" lastClr="FFFFFF"/>
      </a:lt1>
      <a:dk2>
        <a:srgbClr val="292929"/>
      </a:dk2>
      <a:lt2>
        <a:srgbClr val="B2B2B2"/>
      </a:lt2>
      <a:accent1>
        <a:srgbClr val="50B848"/>
      </a:accent1>
      <a:accent2>
        <a:srgbClr val="0097CF"/>
      </a:accent2>
      <a:accent3>
        <a:srgbClr val="EE3780"/>
      </a:accent3>
      <a:accent4>
        <a:srgbClr val="FAA634"/>
      </a:accent4>
      <a:accent5>
        <a:srgbClr val="A8CD82"/>
      </a:accent5>
      <a:accent6>
        <a:srgbClr val="5DB8DE"/>
      </a:accent6>
      <a:hlink>
        <a:srgbClr val="0070C0"/>
      </a:hlink>
      <a:folHlink>
        <a:srgbClr val="2796C4"/>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Gavleborg_office tema" id="{AC66ADA5-37EB-47AB-A13A-E1E6DDED8136}" vid="{AC6A8451-B8EE-4F53-904D-F24A430DDAF6}"/>
    </a:ext>
  </a:extLst>
</a:theme>
</file>

<file path=ppt/theme/theme6.xml><?xml version="1.0" encoding="utf-8"?>
<a:theme xmlns:a="http://schemas.openxmlformats.org/drawingml/2006/main" name="3_Region Gävleborg">
  <a:themeElements>
    <a:clrScheme name="Region Gävleborg">
      <a:dk1>
        <a:sysClr val="windowText" lastClr="000000"/>
      </a:dk1>
      <a:lt1>
        <a:sysClr val="window" lastClr="FFFFFF"/>
      </a:lt1>
      <a:dk2>
        <a:srgbClr val="292929"/>
      </a:dk2>
      <a:lt2>
        <a:srgbClr val="B2B2B2"/>
      </a:lt2>
      <a:accent1>
        <a:srgbClr val="50B848"/>
      </a:accent1>
      <a:accent2>
        <a:srgbClr val="0097CF"/>
      </a:accent2>
      <a:accent3>
        <a:srgbClr val="EE3780"/>
      </a:accent3>
      <a:accent4>
        <a:srgbClr val="FAA634"/>
      </a:accent4>
      <a:accent5>
        <a:srgbClr val="A8CD82"/>
      </a:accent5>
      <a:accent6>
        <a:srgbClr val="5DB8DE"/>
      </a:accent6>
      <a:hlink>
        <a:srgbClr val="0070C0"/>
      </a:hlink>
      <a:folHlink>
        <a:srgbClr val="2796C4"/>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FD4AE64-693B-4962-8522-DA6951A7EDA6}" vid="{CFEF34EF-E910-4C88-924A-AD67BB97869D}"/>
    </a:ext>
  </a:extLst>
</a:theme>
</file>

<file path=ppt/theme/theme7.xml><?xml version="1.0" encoding="utf-8"?>
<a:theme xmlns:a="http://schemas.openxmlformats.org/drawingml/2006/main" name="4_Region Gävleborg">
  <a:themeElements>
    <a:clrScheme name="Region Gävleborg">
      <a:dk1>
        <a:sysClr val="windowText" lastClr="000000"/>
      </a:dk1>
      <a:lt1>
        <a:sysClr val="window" lastClr="FFFFFF"/>
      </a:lt1>
      <a:dk2>
        <a:srgbClr val="292929"/>
      </a:dk2>
      <a:lt2>
        <a:srgbClr val="B2B2B2"/>
      </a:lt2>
      <a:accent1>
        <a:srgbClr val="50B848"/>
      </a:accent1>
      <a:accent2>
        <a:srgbClr val="0097CF"/>
      </a:accent2>
      <a:accent3>
        <a:srgbClr val="EE3780"/>
      </a:accent3>
      <a:accent4>
        <a:srgbClr val="FAA634"/>
      </a:accent4>
      <a:accent5>
        <a:srgbClr val="A8CD82"/>
      </a:accent5>
      <a:accent6>
        <a:srgbClr val="5DB8DE"/>
      </a:accent6>
      <a:hlink>
        <a:srgbClr val="0070C0"/>
      </a:hlink>
      <a:folHlink>
        <a:srgbClr val="2796C4"/>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Gavleborg_office tema" id="{AC66ADA5-37EB-47AB-A13A-E1E6DDED8136}" vid="{AC6A8451-B8EE-4F53-904D-F24A430DDAF6}"/>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presentation_liggande</Template>
  <TotalTime>10988</TotalTime>
  <Words>2007</Words>
  <Application>Microsoft Office PowerPoint</Application>
  <PresentationFormat>Bredbild</PresentationFormat>
  <Paragraphs>146</Paragraphs>
  <Slides>25</Slides>
  <Notes>8</Notes>
  <HiddenSlides>5</HiddenSlides>
  <MMClips>0</MMClips>
  <ScaleCrop>false</ScaleCrop>
  <HeadingPairs>
    <vt:vector size="6" baseType="variant">
      <vt:variant>
        <vt:lpstr>Använt teckensnitt</vt:lpstr>
      </vt:variant>
      <vt:variant>
        <vt:i4>6</vt:i4>
      </vt:variant>
      <vt:variant>
        <vt:lpstr>Tema</vt:lpstr>
      </vt:variant>
      <vt:variant>
        <vt:i4>7</vt:i4>
      </vt:variant>
      <vt:variant>
        <vt:lpstr>Bildrubriker</vt:lpstr>
      </vt:variant>
      <vt:variant>
        <vt:i4>25</vt:i4>
      </vt:variant>
    </vt:vector>
  </HeadingPairs>
  <TitlesOfParts>
    <vt:vector size="38" baseType="lpstr">
      <vt:lpstr>Arial</vt:lpstr>
      <vt:lpstr>Calibri</vt:lpstr>
      <vt:lpstr>Calibri Light</vt:lpstr>
      <vt:lpstr>Century Gothic</vt:lpstr>
      <vt:lpstr>Times New Roman</vt:lpstr>
      <vt:lpstr>Verdana</vt:lpstr>
      <vt:lpstr>Region Gävleborg</vt:lpstr>
      <vt:lpstr>Alternativ</vt:lpstr>
      <vt:lpstr>Eld</vt:lpstr>
      <vt:lpstr>1_Region Gävleborg</vt:lpstr>
      <vt:lpstr>2_Region Gävleborg</vt:lpstr>
      <vt:lpstr>3_Region Gävleborg</vt:lpstr>
      <vt:lpstr>4_Region Gävleborg</vt:lpstr>
      <vt:lpstr>Att identifiera, analysera och åtgärda omotiverade skillnader  Stödmaterial till chefer</vt:lpstr>
      <vt:lpstr>Hur ser det ut i ert verksamhetsområde?</vt:lpstr>
      <vt:lpstr>Hur kan ni identifiera omotiverade skillnader?</vt:lpstr>
      <vt:lpstr>Vad menar vi med olika grupper av befolkningen?</vt:lpstr>
      <vt:lpstr>Steg 1 Nuläge</vt:lpstr>
      <vt:lpstr>Steg 1 Nuläge</vt:lpstr>
      <vt:lpstr>Steg 1 Nuläge</vt:lpstr>
      <vt:lpstr>Steg 2 Prioritering</vt:lpstr>
      <vt:lpstr>Steg 2 Prioritering</vt:lpstr>
      <vt:lpstr>Steg 3 Orsaker</vt:lpstr>
      <vt:lpstr>Steg 3 Orsaker</vt:lpstr>
      <vt:lpstr>Steg 3 Orsaker</vt:lpstr>
      <vt:lpstr>Mer om kategorier av orsaker:  strukturer och samspel</vt:lpstr>
      <vt:lpstr>Mer om normer</vt:lpstr>
      <vt:lpstr>Steg 4 Identifiera åtgärder</vt:lpstr>
      <vt:lpstr>Framgångsfaktorer för ökad jämlikhet och inkludering togs fram under Jämlikhetsutredningen och beskrivs i rapporten Jämlikt Gävleborg. Sammanfattad beskrivning hittar ni nedan och på den rosa sidan i stödmaterialet.</vt:lpstr>
      <vt:lpstr>Framgångsfaktorer för ökad jämlikhet och inkludering</vt:lpstr>
      <vt:lpstr>Steg 5 Åtgärdernas effekter</vt:lpstr>
      <vt:lpstr>Steg 5 Åtgärdernas effekter</vt:lpstr>
      <vt:lpstr>Nästa steg</vt:lpstr>
      <vt:lpstr>PowerPoint-presentation</vt:lpstr>
      <vt:lpstr>Hör av er!</vt:lpstr>
      <vt:lpstr>Vill du veta mer?</vt:lpstr>
      <vt:lpstr>Vi kan (alltid) göra (ännu mer) skillnad (än vi redan gör) !</vt:lpstr>
      <vt:lpstr>PowerPoint-presentation</vt:lpstr>
    </vt:vector>
  </TitlesOfParts>
  <Company>Landstinget Gävleborg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Kandén Annika - HBH - Folkhälsa och hållbarhet</dc:creator>
  <cp:lastModifiedBy>Sundman Maria - RUTVF - Folkhälsa och hållbarhet</cp:lastModifiedBy>
  <cp:revision>858</cp:revision>
  <cp:lastPrinted>2019-05-29T15:22:43Z</cp:lastPrinted>
  <dcterms:created xsi:type="dcterms:W3CDTF">2019-05-14T07:27:57Z</dcterms:created>
  <dcterms:modified xsi:type="dcterms:W3CDTF">2024-02-28T13:50:26Z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2083025207</vt:i4>
  </property>
  <property fmtid="{D5CDD505-2E9C-101B-9397-08002B2CF9AE}" pid="3" name="_NewReviewCycle">
    <vt:lpwstr/>
  </property>
  <property fmtid="{D5CDD505-2E9C-101B-9397-08002B2CF9AE}" pid="4" name="_EmailSubject">
    <vt:lpwstr>Byte av Region Gävleborgs mallar i Powerpoint</vt:lpwstr>
  </property>
  <property fmtid="{D5CDD505-2E9C-101B-9397-08002B2CF9AE}" pid="5" name="_AuthorEmail">
    <vt:lpwstr>anna.m.aberg@regiongavleborg.se</vt:lpwstr>
  </property>
  <property fmtid="{D5CDD505-2E9C-101B-9397-08002B2CF9AE}" pid="6" name="_AuthorEmailDisplayName">
    <vt:lpwstr>Åberg Anna M - KOMF - Kommunikationsenhet</vt:lpwstr>
  </property>
  <property fmtid="{D5CDD505-2E9C-101B-9397-08002B2CF9AE}" pid="7" name="_PreviousAdHocReviewCycleID">
    <vt:i4>-7889779</vt:i4>
  </property>
</Properties>
</file>