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4" r:id="rId5"/>
    <p:sldId id="265" r:id="rId6"/>
    <p:sldId id="266" r:id="rId7"/>
    <p:sldId id="267" r:id="rId8"/>
    <p:sldId id="268" r:id="rId9"/>
    <p:sldId id="269" r:id="rId10"/>
    <p:sldId id="270" r:id="rId11"/>
    <p:sldId id="271" r:id="rId12"/>
    <p:sldId id="260" r:id="rId13"/>
    <p:sldId id="261" r:id="rId14"/>
    <p:sldId id="272" r:id="rId15"/>
    <p:sldId id="263" r:id="rId16"/>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volin, Jenny" initials="AJ" lastIdx="2" clrIdx="0">
    <p:extLst>
      <p:ext uri="{19B8F6BF-5375-455C-9EA6-DF929625EA0E}">
        <p15:presenceInfo xmlns:p15="http://schemas.microsoft.com/office/powerpoint/2012/main" userId="S-1-5-21-1228303454-2790394665-1001734380-988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839" autoAdjust="0"/>
  </p:normalViewPr>
  <p:slideViewPr>
    <p:cSldViewPr showGuides="1">
      <p:cViewPr varScale="1">
        <p:scale>
          <a:sx n="37" d="100"/>
          <a:sy n="37" d="100"/>
        </p:scale>
        <p:origin x="146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024" cy="497047"/>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7890" y="0"/>
            <a:ext cx="2945024" cy="497047"/>
          </a:xfrm>
          <a:prstGeom prst="rect">
            <a:avLst/>
          </a:prstGeom>
        </p:spPr>
        <p:txBody>
          <a:bodyPr vert="horz" lIns="91440" tIns="45720" rIns="91440" bIns="45720" rtlCol="0"/>
          <a:lstStyle>
            <a:lvl1pPr algn="r">
              <a:defRPr sz="1200"/>
            </a:lvl1pPr>
          </a:lstStyle>
          <a:p>
            <a:fld id="{B2D421DB-481C-48C8-8C46-90CF6F32EBA5}" type="datetimeFigureOut">
              <a:rPr lang="sv-SE" smtClean="0"/>
              <a:t>2018-04-20</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133" y="4717972"/>
            <a:ext cx="5436235" cy="4468654"/>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2766"/>
            <a:ext cx="2945024" cy="49704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7890" y="9432766"/>
            <a:ext cx="2945024" cy="497047"/>
          </a:xfrm>
          <a:prstGeom prst="rect">
            <a:avLst/>
          </a:prstGeom>
        </p:spPr>
        <p:txBody>
          <a:bodyPr vert="horz" lIns="91440" tIns="45720" rIns="91440" bIns="45720" rtlCol="0" anchor="b"/>
          <a:lstStyle>
            <a:lvl1pPr algn="r">
              <a:defRPr sz="1200"/>
            </a:lvl1pPr>
          </a:lstStyle>
          <a:p>
            <a:fld id="{4D8BD52F-C03A-4461-97E8-1F2C9A06CCAD}" type="slidenum">
              <a:rPr lang="sv-SE" smtClean="0"/>
              <a:t>‹#›</a:t>
            </a:fld>
            <a:endParaRPr lang="sv-SE"/>
          </a:p>
        </p:txBody>
      </p:sp>
    </p:spTree>
    <p:extLst>
      <p:ext uri="{BB962C8B-B14F-4D97-AF65-F5344CB8AC3E}">
        <p14:creationId xmlns:p14="http://schemas.microsoft.com/office/powerpoint/2010/main" val="17562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UwXRjbtkEek"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youtube.com/watch?v=VvFRB7HuLgo" TargetMode="External"/><Relationship Id="rId4" Type="http://schemas.openxmlformats.org/officeDocument/2006/relationships/hyperlink" Target="https://www.youtube.com/watch?v=9RmgouqsHx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här verktyget är tänkt att vara självinstruerande men hållbarhet</a:t>
            </a:r>
            <a:r>
              <a:rPr lang="sv-SE" baseline="0" dirty="0" smtClean="0"/>
              <a:t> är komplext och även den kommunala vardagen. Det är därför en fördel att vara fler som gör analysen, det kan bidra till fler perspektiv och en kreativ process. </a:t>
            </a:r>
          </a:p>
          <a:p>
            <a:endParaRPr lang="sv-SE" baseline="0" dirty="0" smtClean="0"/>
          </a:p>
          <a:p>
            <a:r>
              <a:rPr lang="sv-SE" baseline="0" dirty="0" smtClean="0"/>
              <a:t>Hör gärna av dig till </a:t>
            </a:r>
            <a:r>
              <a:rPr lang="sv-SE" baseline="0" dirty="0" err="1" smtClean="0"/>
              <a:t>miljöstrateg</a:t>
            </a:r>
            <a:r>
              <a:rPr lang="sv-SE" baseline="0" dirty="0" smtClean="0"/>
              <a:t> Åsa Terent eller strateg för social hållbarhet Jenny Alvolin, vi deltar mer än gärna i din hållbarhetsanalys!</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1</a:t>
            </a:fld>
            <a:endParaRPr lang="sv-SE"/>
          </a:p>
        </p:txBody>
      </p:sp>
    </p:spTree>
    <p:extLst>
      <p:ext uri="{BB962C8B-B14F-4D97-AF65-F5344CB8AC3E}">
        <p14:creationId xmlns:p14="http://schemas.microsoft.com/office/powerpoint/2010/main" val="2643585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dirty="0" smtClean="0"/>
              <a:t>Bidrar vi till hinder för opartiskhet? </a:t>
            </a:r>
            <a:r>
              <a:rPr lang="sv-SE" sz="1200" b="0" dirty="0" smtClean="0"/>
              <a:t>I</a:t>
            </a:r>
            <a:r>
              <a:rPr lang="sv-SE" sz="1200" dirty="0" smtClean="0"/>
              <a:t> målgruppen och/eller verksamheten.</a:t>
            </a:r>
            <a:endParaRPr lang="sv-SE" sz="1200" b="1" dirty="0" smtClean="0"/>
          </a:p>
          <a:p>
            <a:endParaRPr lang="sv-SE" sz="1200" dirty="0" smtClean="0"/>
          </a:p>
          <a:p>
            <a:pPr marL="171450" indent="-171450">
              <a:buFont typeface="Arial" panose="020B0604020202020204" pitchFamily="34" charset="0"/>
              <a:buChar char="•"/>
            </a:pPr>
            <a:r>
              <a:rPr lang="sv-SE" sz="1200" dirty="0" smtClean="0"/>
              <a:t>Dokumenteras och arkiveras arbetet så att berörda kan ta del av det?</a:t>
            </a:r>
          </a:p>
          <a:p>
            <a:pPr marL="171450" indent="-171450">
              <a:buFont typeface="Arial" panose="020B0604020202020204" pitchFamily="34" charset="0"/>
              <a:buChar char="•"/>
            </a:pPr>
            <a:r>
              <a:rPr lang="sv-SE" sz="1200" dirty="0" smtClean="0"/>
              <a:t>Har vi bra processer, arbetssätt och rutiner?</a:t>
            </a:r>
          </a:p>
          <a:p>
            <a:pPr marL="171450" indent="-171450">
              <a:buFont typeface="Arial" panose="020B0604020202020204" pitchFamily="34" charset="0"/>
              <a:buChar char="•"/>
            </a:pPr>
            <a:r>
              <a:rPr lang="sv-SE" dirty="0" smtClean="0"/>
              <a:t>Finns risk för att </a:t>
            </a:r>
            <a:r>
              <a:rPr lang="sv-SE" sz="1200" dirty="0" smtClean="0"/>
              <a:t>verksamheten</a:t>
            </a:r>
            <a:r>
              <a:rPr lang="sv-SE" sz="1200" baseline="0" dirty="0" smtClean="0"/>
              <a:t> inte är neutral eller objektiv?</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10</a:t>
            </a:fld>
            <a:endParaRPr lang="sv-SE"/>
          </a:p>
        </p:txBody>
      </p:sp>
    </p:spTree>
    <p:extLst>
      <p:ext uri="{BB962C8B-B14F-4D97-AF65-F5344CB8AC3E}">
        <p14:creationId xmlns:p14="http://schemas.microsoft.com/office/powerpoint/2010/main" val="4034676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Bidrar vi till strukturella hinder för människors meningsskapande, d v</a:t>
            </a:r>
            <a:r>
              <a:rPr lang="sv-SE" sz="1200" baseline="0" dirty="0" smtClean="0"/>
              <a:t> s </a:t>
            </a:r>
            <a:r>
              <a:rPr lang="sv-SE" sz="1200" dirty="0" smtClean="0"/>
              <a:t>känsla</a:t>
            </a:r>
            <a:r>
              <a:rPr lang="sv-SE" sz="1200" baseline="0" dirty="0" smtClean="0"/>
              <a:t> av meningsfullhet</a:t>
            </a:r>
            <a:r>
              <a:rPr lang="sv-SE" sz="1200" dirty="0" smtClean="0"/>
              <a:t>? </a:t>
            </a:r>
          </a:p>
          <a:p>
            <a:r>
              <a:rPr lang="sv-SE" sz="1200" dirty="0" smtClean="0"/>
              <a:t>Hos</a:t>
            </a:r>
            <a:r>
              <a:rPr lang="sv-SE" sz="1200" baseline="0" dirty="0" smtClean="0"/>
              <a:t> målgruppen, befolkningen eller personalen?</a:t>
            </a:r>
          </a:p>
          <a:p>
            <a:endParaRPr lang="sv-SE" sz="1200" baseline="0" dirty="0" smtClean="0"/>
          </a:p>
        </p:txBody>
      </p:sp>
      <p:sp>
        <p:nvSpPr>
          <p:cNvPr id="4" name="Platshållare för bildnummer 3"/>
          <p:cNvSpPr>
            <a:spLocks noGrp="1"/>
          </p:cNvSpPr>
          <p:nvPr>
            <p:ph type="sldNum" sz="quarter" idx="10"/>
          </p:nvPr>
        </p:nvSpPr>
        <p:spPr/>
        <p:txBody>
          <a:bodyPr/>
          <a:lstStyle/>
          <a:p>
            <a:fld id="{4D8BD52F-C03A-4461-97E8-1F2C9A06CCAD}" type="slidenum">
              <a:rPr lang="sv-SE" smtClean="0"/>
              <a:t>11</a:t>
            </a:fld>
            <a:endParaRPr lang="sv-SE"/>
          </a:p>
        </p:txBody>
      </p:sp>
    </p:spTree>
    <p:extLst>
      <p:ext uri="{BB962C8B-B14F-4D97-AF65-F5344CB8AC3E}">
        <p14:creationId xmlns:p14="http://schemas.microsoft.com/office/powerpoint/2010/main" val="658193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En robust definition av hållbarhet</a:t>
            </a:r>
          </a:p>
          <a:p>
            <a:r>
              <a:rPr lang="sv-SE" sz="1200" kern="1200" dirty="0" smtClean="0">
                <a:solidFill>
                  <a:schemeClr val="tx1"/>
                </a:solidFill>
                <a:effectLst/>
                <a:latin typeface="+mn-lt"/>
                <a:ea typeface="+mn-ea"/>
                <a:cs typeface="+mn-cs"/>
              </a:rPr>
              <a:t>En vetenskaplig definition av hållbarhet började utvecklas genom en konsensusdialog som initierades för ca 30 år sedan. Formuleringarna har utvecklats, granskats, testats, förfinats, granskats igen och så vidare av forskare och användare världen över. Utgångspunkten för arbetet har varit kunskap om vad som bryter ner vårt livsutrymme. För att sträva mot hållbarhet ska vi undvika de nedbrytande faktorerna.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Mer info om hållbarhetsprinciperna</a:t>
            </a:r>
            <a:r>
              <a:rPr lang="sv-SE" sz="1200" kern="1200" baseline="0" dirty="0" smtClean="0">
                <a:solidFill>
                  <a:schemeClr val="tx1"/>
                </a:solidFill>
                <a:effectLst/>
                <a:latin typeface="+mn-lt"/>
                <a:ea typeface="+mn-ea"/>
                <a:cs typeface="+mn-cs"/>
              </a:rPr>
              <a:t> och strategisk planering </a:t>
            </a:r>
            <a:r>
              <a:rPr lang="sv-SE" sz="1200" kern="1200" baseline="0" smtClean="0">
                <a:solidFill>
                  <a:schemeClr val="tx1"/>
                </a:solidFill>
                <a:effectLst/>
                <a:latin typeface="+mn-lt"/>
                <a:ea typeface="+mn-ea"/>
                <a:cs typeface="+mn-cs"/>
              </a:rPr>
              <a:t>för hållbarhet</a:t>
            </a:r>
            <a:endParaRPr lang="sv-SE" sz="1200" kern="120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Se en tvåminutersfilm som förklarar hållbarhetsprinciperna (med en något äldre definition av de sociala principerna) </a:t>
            </a:r>
            <a:r>
              <a:rPr lang="sv-SE" sz="1200" u="sng" kern="1200" dirty="0" smtClean="0">
                <a:solidFill>
                  <a:schemeClr val="tx1"/>
                </a:solidFill>
                <a:effectLst/>
                <a:latin typeface="+mn-lt"/>
                <a:ea typeface="+mn-ea"/>
                <a:cs typeface="+mn-cs"/>
                <a:hlinkClick r:id="rId3"/>
              </a:rPr>
              <a:t>https://www.youtube.com/watch?v=UwXRjbtkEek</a:t>
            </a:r>
            <a:endParaRPr lang="sv-SE" sz="1200" u="sng"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För att stödja företag, kommuner och andra organisationer i att systematiskt och strategiskt bidra till uppfyllelsen av hållbarhetsprinciperna har också en planeringsmodell (</a:t>
            </a:r>
            <a:r>
              <a:rPr lang="sv-SE" sz="1200" kern="1200" dirty="0" err="1" smtClean="0">
                <a:solidFill>
                  <a:schemeClr val="tx1"/>
                </a:solidFill>
                <a:effectLst/>
                <a:latin typeface="+mn-lt"/>
                <a:ea typeface="+mn-ea"/>
                <a:cs typeface="+mn-cs"/>
              </a:rPr>
              <a:t>Framework</a:t>
            </a:r>
            <a:r>
              <a:rPr lang="sv-SE" sz="1200" kern="1200" dirty="0" smtClean="0">
                <a:solidFill>
                  <a:schemeClr val="tx1"/>
                </a:solidFill>
                <a:effectLst/>
                <a:latin typeface="+mn-lt"/>
                <a:ea typeface="+mn-ea"/>
                <a:cs typeface="+mn-cs"/>
              </a:rPr>
              <a:t> for </a:t>
            </a:r>
            <a:r>
              <a:rPr lang="sv-SE" sz="1200" kern="1200" dirty="0" err="1" smtClean="0">
                <a:solidFill>
                  <a:schemeClr val="tx1"/>
                </a:solidFill>
                <a:effectLst/>
                <a:latin typeface="+mn-lt"/>
                <a:ea typeface="+mn-ea"/>
                <a:cs typeface="+mn-cs"/>
              </a:rPr>
              <a:t>Strategic</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Sustainable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Development</a:t>
            </a:r>
            <a:r>
              <a:rPr lang="sv-SE" sz="1200" kern="1200" dirty="0" smtClean="0">
                <a:solidFill>
                  <a:schemeClr val="tx1"/>
                </a:solidFill>
                <a:effectLst/>
                <a:latin typeface="+mn-lt"/>
                <a:ea typeface="+mn-ea"/>
                <a:cs typeface="+mn-cs"/>
              </a:rPr>
              <a:t> - FSSD) tagits fram. </a:t>
            </a:r>
          </a:p>
          <a:p>
            <a:r>
              <a:rPr lang="sv-SE" sz="1200" kern="1200" dirty="0" smtClean="0">
                <a:solidFill>
                  <a:schemeClr val="tx1"/>
                </a:solidFill>
                <a:effectLst/>
                <a:latin typeface="+mn-lt"/>
                <a:ea typeface="+mn-ea"/>
                <a:cs typeface="+mn-cs"/>
              </a:rPr>
              <a:t>Forskare och grundare av hållbarhetsprinciperna Karl-Henrik </a:t>
            </a:r>
            <a:r>
              <a:rPr lang="sv-SE" sz="1200" kern="1200" dirty="0" err="1" smtClean="0">
                <a:solidFill>
                  <a:schemeClr val="tx1"/>
                </a:solidFill>
                <a:effectLst/>
                <a:latin typeface="+mn-lt"/>
                <a:ea typeface="+mn-ea"/>
                <a:cs typeface="+mn-cs"/>
              </a:rPr>
              <a:t>Robért</a:t>
            </a:r>
            <a:r>
              <a:rPr lang="sv-SE" sz="1200" kern="1200" dirty="0" smtClean="0">
                <a:solidFill>
                  <a:schemeClr val="tx1"/>
                </a:solidFill>
                <a:effectLst/>
                <a:latin typeface="+mn-lt"/>
                <a:ea typeface="+mn-ea"/>
                <a:cs typeface="+mn-cs"/>
              </a:rPr>
              <a:t> beskriver hållbarhetsarbete för Oskarshamns kommunfullmäktige </a:t>
            </a:r>
            <a:r>
              <a:rPr lang="sv-SE" sz="1200" u="sng" kern="1200" dirty="0" smtClean="0">
                <a:solidFill>
                  <a:schemeClr val="tx1"/>
                </a:solidFill>
                <a:effectLst/>
                <a:latin typeface="+mn-lt"/>
                <a:ea typeface="+mn-ea"/>
                <a:cs typeface="+mn-cs"/>
                <a:hlinkClick r:id="rId4"/>
              </a:rPr>
              <a:t>https://www.youtube.com/watch?v=9RmgouqsHxk</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Se en kortare film (engelskt tal) med samma talare som ovan </a:t>
            </a:r>
            <a:br>
              <a:rPr lang="sv-SE" sz="1200" kern="1200" dirty="0" smtClean="0">
                <a:solidFill>
                  <a:schemeClr val="tx1"/>
                </a:solidFill>
                <a:effectLst/>
                <a:latin typeface="+mn-lt"/>
                <a:ea typeface="+mn-ea"/>
                <a:cs typeface="+mn-cs"/>
              </a:rPr>
            </a:br>
            <a:r>
              <a:rPr lang="sv-SE" sz="1200" u="sng" kern="1200" dirty="0" smtClean="0">
                <a:solidFill>
                  <a:schemeClr val="tx1"/>
                </a:solidFill>
                <a:effectLst/>
                <a:latin typeface="+mn-lt"/>
                <a:ea typeface="+mn-ea"/>
                <a:cs typeface="+mn-cs"/>
                <a:hlinkClick r:id="rId5"/>
              </a:rPr>
              <a:t>https://www.youtube.com/watch?v=VvFRB7HuLgo</a:t>
            </a: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15</a:t>
            </a:fld>
            <a:endParaRPr lang="sv-SE"/>
          </a:p>
        </p:txBody>
      </p:sp>
    </p:spTree>
    <p:extLst>
      <p:ext uri="{BB962C8B-B14F-4D97-AF65-F5344CB8AC3E}">
        <p14:creationId xmlns:p14="http://schemas.microsoft.com/office/powerpoint/2010/main" val="289048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kan även vara</a:t>
            </a:r>
            <a:r>
              <a:rPr lang="sv-SE" baseline="0" dirty="0" smtClean="0"/>
              <a:t> ett projekt, en fysisk miljö eller en händelse som ska planeras.</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2</a:t>
            </a:fld>
            <a:endParaRPr lang="sv-SE"/>
          </a:p>
        </p:txBody>
      </p:sp>
    </p:spTree>
    <p:extLst>
      <p:ext uri="{BB962C8B-B14F-4D97-AF65-F5344CB8AC3E}">
        <p14:creationId xmlns:p14="http://schemas.microsoft.com/office/powerpoint/2010/main" val="2695932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Tänk brett från början, begränsa</a:t>
            </a:r>
            <a:r>
              <a:rPr lang="sv-SE" baseline="0" dirty="0" smtClean="0"/>
              <a:t> inte enbart till det verksamheten kan påverka, sortera i sista fasen. </a:t>
            </a:r>
          </a:p>
          <a:p>
            <a:endParaRPr lang="sv-SE" baseline="0" dirty="0" smtClean="0"/>
          </a:p>
          <a:p>
            <a:r>
              <a:rPr lang="sv-SE" baseline="0" dirty="0" smtClean="0"/>
              <a:t>Ställ er kritiska frågor, försök att borra i dem lite extra.</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3</a:t>
            </a:fld>
            <a:endParaRPr lang="sv-SE"/>
          </a:p>
        </p:txBody>
      </p:sp>
    </p:spTree>
    <p:extLst>
      <p:ext uri="{BB962C8B-B14F-4D97-AF65-F5344CB8AC3E}">
        <p14:creationId xmlns:p14="http://schemas.microsoft.com/office/powerpoint/2010/main" val="3202072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chemeClr val="tx1"/>
                </a:solidFill>
                <a:latin typeface="+mn-lt"/>
                <a:ea typeface="+mn-ea"/>
                <a:cs typeface="+mn-cs"/>
              </a:rPr>
              <a:t>Exempel, Transport och logi:</a:t>
            </a:r>
          </a:p>
          <a:p>
            <a:r>
              <a:rPr lang="sv-SE" sz="1200" b="0" i="0" u="none" strike="noStrike" kern="1200" baseline="0" dirty="0" smtClean="0">
                <a:solidFill>
                  <a:schemeClr val="tx1"/>
                </a:solidFill>
                <a:latin typeface="+mn-lt"/>
                <a:ea typeface="+mn-ea"/>
                <a:cs typeface="+mn-cs"/>
              </a:rPr>
              <a:t>Evenemangets tider är anpassade efter aktuella</a:t>
            </a:r>
          </a:p>
          <a:p>
            <a:r>
              <a:rPr lang="sv-SE" sz="1200" b="0" i="0" u="none" strike="noStrike" kern="1200" baseline="0" dirty="0" smtClean="0">
                <a:solidFill>
                  <a:schemeClr val="tx1"/>
                </a:solidFill>
                <a:latin typeface="+mn-lt"/>
                <a:ea typeface="+mn-ea"/>
                <a:cs typeface="+mn-cs"/>
              </a:rPr>
              <a:t>kollektivtrafik-förbindelser.</a:t>
            </a:r>
          </a:p>
          <a:p>
            <a:r>
              <a:rPr lang="sv-SE" sz="1200" b="0" i="0" u="none" strike="noStrike" kern="1200" baseline="0" dirty="0" smtClean="0">
                <a:solidFill>
                  <a:schemeClr val="tx1"/>
                </a:solidFill>
                <a:latin typeface="+mn-lt"/>
                <a:ea typeface="+mn-ea"/>
                <a:cs typeface="+mn-cs"/>
              </a:rPr>
              <a:t>Vi informerar publiken om hur man tar sig till eventet</a:t>
            </a:r>
          </a:p>
          <a:p>
            <a:r>
              <a:rPr lang="sv-SE" sz="1200" b="0" i="0" u="none" strike="noStrike" kern="1200" baseline="0" dirty="0" smtClean="0">
                <a:solidFill>
                  <a:schemeClr val="tx1"/>
                </a:solidFill>
                <a:latin typeface="+mn-lt"/>
                <a:ea typeface="+mn-ea"/>
                <a:cs typeface="+mn-cs"/>
              </a:rPr>
              <a:t>på ett kollektivt och klimatsmart sätt via olika kanaler (t.ex. webbsida, sociala</a:t>
            </a:r>
          </a:p>
          <a:p>
            <a:r>
              <a:rPr lang="sv-SE" sz="1200" b="0" i="0" u="none" strike="noStrike" kern="1200" baseline="0" dirty="0" smtClean="0">
                <a:solidFill>
                  <a:schemeClr val="tx1"/>
                </a:solidFill>
                <a:latin typeface="+mn-lt"/>
                <a:ea typeface="+mn-ea"/>
                <a:cs typeface="+mn-cs"/>
              </a:rPr>
              <a:t>medier, trycktmaterial och på plats) samt informerar om närmaste </a:t>
            </a:r>
            <a:r>
              <a:rPr lang="sv-SE" sz="1200" b="0" i="0" u="none" strike="noStrike" kern="1200" baseline="0" dirty="0" err="1" smtClean="0">
                <a:solidFill>
                  <a:schemeClr val="tx1"/>
                </a:solidFill>
                <a:latin typeface="+mn-lt"/>
                <a:ea typeface="+mn-ea"/>
                <a:cs typeface="+mn-cs"/>
              </a:rPr>
              <a:t>laddstolpe</a:t>
            </a:r>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för elfordon.</a:t>
            </a:r>
          </a:p>
          <a:p>
            <a:r>
              <a:rPr lang="sv-SE" sz="1200" b="0" i="0" u="none" strike="noStrike" kern="1200" baseline="0" dirty="0" smtClean="0">
                <a:solidFill>
                  <a:schemeClr val="tx1"/>
                </a:solidFill>
                <a:latin typeface="+mn-lt"/>
                <a:ea typeface="+mn-ea"/>
                <a:cs typeface="+mn-cs"/>
              </a:rPr>
              <a:t>Vi försöker i största möjliga mån fasa ut bensinfordon mot fossilfria fordon som</a:t>
            </a:r>
          </a:p>
          <a:p>
            <a:r>
              <a:rPr lang="sv-SE" sz="1200" b="0" i="0" u="none" strike="noStrike" kern="1200" baseline="0" dirty="0" smtClean="0">
                <a:solidFill>
                  <a:schemeClr val="tx1"/>
                </a:solidFill>
                <a:latin typeface="+mn-lt"/>
                <a:ea typeface="+mn-ea"/>
                <a:cs typeface="+mn-cs"/>
              </a:rPr>
              <a:t>drivs av el, biogas eller biodiesel.</a:t>
            </a:r>
          </a:p>
          <a:p>
            <a:r>
              <a:rPr lang="sv-SE" sz="1200" b="0" i="0" u="none" strike="noStrike" kern="1200" baseline="0" dirty="0" smtClean="0">
                <a:solidFill>
                  <a:schemeClr val="tx1"/>
                </a:solidFill>
                <a:latin typeface="+mn-lt"/>
                <a:ea typeface="+mn-ea"/>
                <a:cs typeface="+mn-cs"/>
              </a:rPr>
              <a:t>Vi ser till att införskaffa cyklar, </a:t>
            </a:r>
            <a:r>
              <a:rPr lang="sv-SE" sz="1200" b="0" i="0" u="none" strike="noStrike" kern="1200" baseline="0" dirty="0" err="1" smtClean="0">
                <a:solidFill>
                  <a:schemeClr val="tx1"/>
                </a:solidFill>
                <a:latin typeface="+mn-lt"/>
                <a:ea typeface="+mn-ea"/>
                <a:cs typeface="+mn-cs"/>
              </a:rPr>
              <a:t>Segways</a:t>
            </a:r>
            <a:r>
              <a:rPr lang="sv-SE" sz="1200" b="0" i="0" u="none" strike="noStrike" kern="1200" baseline="0" dirty="0" smtClean="0">
                <a:solidFill>
                  <a:schemeClr val="tx1"/>
                </a:solidFill>
                <a:latin typeface="+mn-lt"/>
                <a:ea typeface="+mn-ea"/>
                <a:cs typeface="+mn-cs"/>
              </a:rPr>
              <a:t> eller liknande för </a:t>
            </a:r>
            <a:r>
              <a:rPr lang="sv-SE" sz="1200" b="0" i="0" u="none" strike="noStrike" kern="1200" baseline="0" dirty="0" err="1" smtClean="0">
                <a:solidFill>
                  <a:schemeClr val="tx1"/>
                </a:solidFill>
                <a:latin typeface="+mn-lt"/>
                <a:ea typeface="+mn-ea"/>
                <a:cs typeface="+mn-cs"/>
              </a:rPr>
              <a:t>crew</a:t>
            </a:r>
            <a:r>
              <a:rPr lang="sv-SE" sz="1200" b="0" i="0" u="none" strike="noStrike" kern="1200" baseline="0" dirty="0" smtClean="0">
                <a:solidFill>
                  <a:schemeClr val="tx1"/>
                </a:solidFill>
                <a:latin typeface="+mn-lt"/>
                <a:ea typeface="+mn-ea"/>
                <a:cs typeface="+mn-cs"/>
              </a:rPr>
              <a:t> och volontärer,</a:t>
            </a:r>
          </a:p>
          <a:p>
            <a:r>
              <a:rPr lang="sv-SE" sz="1200" b="0" i="0" u="none" strike="noStrike" kern="1200" baseline="0" dirty="0" smtClean="0">
                <a:solidFill>
                  <a:schemeClr val="tx1"/>
                </a:solidFill>
                <a:latin typeface="+mn-lt"/>
                <a:ea typeface="+mn-ea"/>
                <a:cs typeface="+mn-cs"/>
              </a:rPr>
              <a:t>så att arbete och snabba uppdrag kan utföras smidigt och miljövänligt.</a:t>
            </a:r>
          </a:p>
          <a:p>
            <a:r>
              <a:rPr lang="sv-SE" sz="1200" b="0" i="0" u="none" strike="noStrike" kern="1200" baseline="0" dirty="0" smtClean="0">
                <a:solidFill>
                  <a:schemeClr val="tx1"/>
                </a:solidFill>
                <a:latin typeface="+mn-lt"/>
                <a:ea typeface="+mn-ea"/>
                <a:cs typeface="+mn-cs"/>
              </a:rPr>
              <a:t>Vi uppmuntrar våra gästtalare och artister att resa så klimatsmart som möjligt</a:t>
            </a:r>
          </a:p>
          <a:p>
            <a:r>
              <a:rPr lang="sv-SE" sz="1200" b="0" i="0" u="none" strike="noStrike" kern="1200" baseline="0" dirty="0" smtClean="0">
                <a:solidFill>
                  <a:schemeClr val="tx1"/>
                </a:solidFill>
                <a:latin typeface="+mn-lt"/>
                <a:ea typeface="+mn-ea"/>
                <a:cs typeface="+mn-cs"/>
              </a:rPr>
              <a:t>till eventet.</a:t>
            </a:r>
          </a:p>
          <a:p>
            <a:r>
              <a:rPr lang="sv-SE" sz="1200" b="0" i="0" u="none" strike="noStrike" kern="1200" baseline="0" dirty="0" smtClean="0">
                <a:solidFill>
                  <a:schemeClr val="tx1"/>
                </a:solidFill>
                <a:latin typeface="+mn-lt"/>
                <a:ea typeface="+mn-ea"/>
                <a:cs typeface="+mn-cs"/>
              </a:rPr>
              <a:t>Vi samarbetar med Svanen-märkta hotell.</a:t>
            </a:r>
          </a:p>
          <a:p>
            <a:r>
              <a:rPr lang="sv-SE" sz="1200" b="0" i="0" u="none" strike="noStrike" kern="1200" baseline="0" dirty="0" smtClean="0">
                <a:solidFill>
                  <a:schemeClr val="tx1"/>
                </a:solidFill>
                <a:latin typeface="+mn-lt"/>
                <a:ea typeface="+mn-ea"/>
                <a:cs typeface="+mn-cs"/>
              </a:rPr>
              <a:t>Vi premierar elektronikprodukter med lång hållbarhet.</a:t>
            </a:r>
          </a:p>
          <a:p>
            <a:r>
              <a:rPr lang="sv-SE" sz="1200" b="0" i="0" u="none" strike="noStrike" kern="1200" baseline="0" dirty="0" smtClean="0">
                <a:solidFill>
                  <a:schemeClr val="tx1"/>
                </a:solidFill>
                <a:latin typeface="+mn-lt"/>
                <a:ea typeface="+mn-ea"/>
                <a:cs typeface="+mn-cs"/>
              </a:rPr>
              <a:t>Vi sparar på vardagsresandet genom att ha möten via telefon eller Skype.</a:t>
            </a:r>
          </a:p>
          <a:p>
            <a:r>
              <a:rPr lang="sv-SE" sz="1200" b="0" i="0" u="none" strike="noStrike" kern="1200" baseline="0" dirty="0" smtClean="0">
                <a:solidFill>
                  <a:schemeClr val="tx1"/>
                </a:solidFill>
                <a:latin typeface="+mn-lt"/>
                <a:ea typeface="+mn-ea"/>
                <a:cs typeface="+mn-cs"/>
              </a:rPr>
              <a:t>Vi klimatkompenserar för flygresor.</a:t>
            </a: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Energi</a:t>
            </a:r>
          </a:p>
          <a:p>
            <a:r>
              <a:rPr lang="sv-SE" sz="1200" b="0" i="0" u="none" strike="noStrike" kern="1200" baseline="0" dirty="0" smtClean="0">
                <a:solidFill>
                  <a:schemeClr val="tx1"/>
                </a:solidFill>
                <a:latin typeface="+mn-lt"/>
                <a:ea typeface="+mn-ea"/>
                <a:cs typeface="+mn-cs"/>
              </a:rPr>
              <a:t>Vi använder LED-ljus och lågenergilampor.</a:t>
            </a:r>
          </a:p>
          <a:p>
            <a:r>
              <a:rPr lang="sv-SE" sz="1200" b="0" i="0" u="none" strike="noStrike" kern="1200" baseline="0" dirty="0" smtClean="0">
                <a:solidFill>
                  <a:schemeClr val="tx1"/>
                </a:solidFill>
                <a:latin typeface="+mn-lt"/>
                <a:ea typeface="+mn-ea"/>
                <a:cs typeface="+mn-cs"/>
              </a:rPr>
              <a:t>Elektronik hålls avstängd när den inte används (och dagsljus nyttjas).</a:t>
            </a:r>
          </a:p>
          <a:p>
            <a:r>
              <a:rPr lang="sv-SE" sz="1200" b="0" i="0" u="none" strike="noStrike" kern="1200" baseline="0" dirty="0" smtClean="0">
                <a:solidFill>
                  <a:schemeClr val="tx1"/>
                </a:solidFill>
                <a:latin typeface="+mn-lt"/>
                <a:ea typeface="+mn-ea"/>
                <a:cs typeface="+mn-cs"/>
              </a:rPr>
              <a:t>Vi har efterfrågat förnybar energi hos elleverantören.</a:t>
            </a:r>
          </a:p>
          <a:p>
            <a:r>
              <a:rPr lang="sv-SE" sz="1200" b="0" i="0" u="none" strike="noStrike" kern="1200" baseline="0" dirty="0" smtClean="0">
                <a:solidFill>
                  <a:schemeClr val="tx1"/>
                </a:solidFill>
                <a:latin typeface="+mn-lt"/>
                <a:ea typeface="+mn-ea"/>
                <a:cs typeface="+mn-cs"/>
              </a:rPr>
              <a:t>Vi försöker välja energieffektiva lokaler alternativt påverka fastighetsägare att energieffektivisera.</a:t>
            </a:r>
          </a:p>
          <a:p>
            <a:endParaRPr lang="sv-SE" sz="1200" b="0" i="0" u="none" strike="noStrike" kern="1200" baseline="0" dirty="0" smtClean="0">
              <a:solidFill>
                <a:schemeClr val="tx1"/>
              </a:solidFill>
              <a:latin typeface="+mn-lt"/>
              <a:ea typeface="+mn-ea"/>
              <a:cs typeface="+mn-cs"/>
            </a:endParaRPr>
          </a:p>
          <a:p>
            <a:r>
              <a:rPr lang="sv-SE" sz="1200" b="1" i="0" u="none" strike="noStrike" kern="1200" baseline="0" dirty="0" smtClean="0">
                <a:solidFill>
                  <a:schemeClr val="tx1"/>
                </a:solidFill>
                <a:latin typeface="+mn-lt"/>
                <a:ea typeface="+mn-ea"/>
                <a:cs typeface="+mn-cs"/>
              </a:rPr>
              <a:t>MINI-GUIDE: Förnybara energikällor</a:t>
            </a:r>
          </a:p>
          <a:p>
            <a:r>
              <a:rPr lang="sv-SE" sz="1200" b="0" i="0" u="none" strike="noStrike" kern="1200" baseline="0" dirty="0" smtClean="0">
                <a:solidFill>
                  <a:schemeClr val="tx1"/>
                </a:solidFill>
                <a:latin typeface="+mn-lt"/>
                <a:ea typeface="+mn-ea"/>
                <a:cs typeface="+mn-cs"/>
              </a:rPr>
              <a:t>Solkraft: celler som tar vara på solens kraft</a:t>
            </a:r>
          </a:p>
          <a:p>
            <a:r>
              <a:rPr lang="sv-SE" sz="1200" b="0" i="0" u="none" strike="noStrike" kern="1200" baseline="0" dirty="0" smtClean="0">
                <a:solidFill>
                  <a:schemeClr val="tx1"/>
                </a:solidFill>
                <a:latin typeface="+mn-lt"/>
                <a:ea typeface="+mn-ea"/>
                <a:cs typeface="+mn-cs"/>
              </a:rPr>
              <a:t>Vattenkraft: tillvaratar vatten och vågors rörelsekraft</a:t>
            </a:r>
          </a:p>
          <a:p>
            <a:r>
              <a:rPr lang="sv-SE" sz="1200" b="0" i="0" u="none" strike="noStrike" kern="1200" baseline="0" dirty="0" smtClean="0">
                <a:solidFill>
                  <a:schemeClr val="tx1"/>
                </a:solidFill>
                <a:latin typeface="+mn-lt"/>
                <a:ea typeface="+mn-ea"/>
                <a:cs typeface="+mn-cs"/>
              </a:rPr>
              <a:t>Biobränsle: utgörs ur levande organismer, t.ex. ved, bark och matavfall</a:t>
            </a:r>
          </a:p>
          <a:p>
            <a:r>
              <a:rPr lang="sv-SE" sz="1200" b="0" i="0" u="none" strike="noStrike" kern="1200" baseline="0" dirty="0" smtClean="0">
                <a:solidFill>
                  <a:schemeClr val="tx1"/>
                </a:solidFill>
                <a:latin typeface="+mn-lt"/>
                <a:ea typeface="+mn-ea"/>
                <a:cs typeface="+mn-cs"/>
              </a:rPr>
              <a:t>Vindkraft: omvandlar vindens rörelse till energi</a:t>
            </a:r>
          </a:p>
          <a:p>
            <a:r>
              <a:rPr lang="sv-SE" sz="1200" b="0" i="0" u="none" strike="noStrike" kern="1200" baseline="0" dirty="0" smtClean="0">
                <a:solidFill>
                  <a:schemeClr val="tx1"/>
                </a:solidFill>
                <a:latin typeface="+mn-lt"/>
                <a:ea typeface="+mn-ea"/>
                <a:cs typeface="+mn-cs"/>
              </a:rPr>
              <a:t>Geotermisk energi: Energi lagrad i jordskorpan</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4</a:t>
            </a:fld>
            <a:endParaRPr lang="sv-SE"/>
          </a:p>
        </p:txBody>
      </p:sp>
    </p:spTree>
    <p:extLst>
      <p:ext uri="{BB962C8B-B14F-4D97-AF65-F5344CB8AC3E}">
        <p14:creationId xmlns:p14="http://schemas.microsoft.com/office/powerpoint/2010/main" val="3747908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Exempel, Avfall och återvinning?</a:t>
            </a:r>
          </a:p>
          <a:p>
            <a:r>
              <a:rPr lang="sv-SE" sz="1200" b="0" i="0" u="none" strike="noStrike" kern="1200" baseline="0" dirty="0" smtClean="0">
                <a:solidFill>
                  <a:schemeClr val="tx1"/>
                </a:solidFill>
                <a:latin typeface="+mn-lt"/>
                <a:ea typeface="+mn-ea"/>
                <a:cs typeface="+mn-cs"/>
              </a:rPr>
              <a:t>-Vi strävar efter att fasa ut engångsartiklar alternativt köpa komposterbara och</a:t>
            </a:r>
          </a:p>
          <a:p>
            <a:r>
              <a:rPr lang="sv-SE" sz="1200" b="0" i="0" u="none" strike="noStrike" kern="1200" baseline="0" dirty="0" smtClean="0">
                <a:solidFill>
                  <a:schemeClr val="tx1"/>
                </a:solidFill>
                <a:latin typeface="+mn-lt"/>
                <a:ea typeface="+mn-ea"/>
                <a:cs typeface="+mn-cs"/>
              </a:rPr>
              <a:t>ekologiska.</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5</a:t>
            </a:fld>
            <a:endParaRPr lang="sv-SE"/>
          </a:p>
        </p:txBody>
      </p:sp>
    </p:spTree>
    <p:extLst>
      <p:ext uri="{BB962C8B-B14F-4D97-AF65-F5344CB8AC3E}">
        <p14:creationId xmlns:p14="http://schemas.microsoft.com/office/powerpoint/2010/main" val="313711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chemeClr val="tx1"/>
                </a:solidFill>
                <a:latin typeface="+mn-lt"/>
                <a:ea typeface="+mn-ea"/>
                <a:cs typeface="+mn-cs"/>
              </a:rPr>
              <a:t>Exempel, </a:t>
            </a:r>
          </a:p>
          <a:p>
            <a:r>
              <a:rPr lang="sv-SE" sz="1200" b="0" i="0" u="none" strike="noStrike" kern="1200" baseline="0" dirty="0" smtClean="0">
                <a:solidFill>
                  <a:schemeClr val="tx1"/>
                </a:solidFill>
                <a:latin typeface="+mn-lt"/>
                <a:ea typeface="+mn-ea"/>
                <a:cs typeface="+mn-cs"/>
              </a:rPr>
              <a:t>Marknadsföring och reklamkampanjer sker i främsta hand digitalt (på t.ex.</a:t>
            </a:r>
          </a:p>
          <a:p>
            <a:r>
              <a:rPr lang="sv-SE" sz="1200" b="0" i="0" u="none" strike="noStrike" kern="1200" baseline="0" dirty="0" smtClean="0">
                <a:solidFill>
                  <a:schemeClr val="tx1"/>
                </a:solidFill>
                <a:latin typeface="+mn-lt"/>
                <a:ea typeface="+mn-ea"/>
                <a:cs typeface="+mn-cs"/>
              </a:rPr>
              <a:t>sociala medier) för att minska pappers-förbrukning och nedskräpning.</a:t>
            </a:r>
          </a:p>
          <a:p>
            <a:r>
              <a:rPr lang="sv-SE" sz="1200" b="0" i="0" u="none" strike="noStrike" kern="1200" baseline="0" dirty="0" smtClean="0">
                <a:solidFill>
                  <a:schemeClr val="tx1"/>
                </a:solidFill>
                <a:latin typeface="+mn-lt"/>
                <a:ea typeface="+mn-ea"/>
                <a:cs typeface="+mn-cs"/>
              </a:rPr>
              <a:t>Vi anlitar miljöcertifierade tryckfirmor alternativt efterfrågar Svanen- och </a:t>
            </a:r>
            <a:r>
              <a:rPr lang="sv-SE" sz="1200" b="0" i="0" u="none" strike="noStrike" kern="1200" baseline="0" dirty="0" err="1" smtClean="0">
                <a:solidFill>
                  <a:schemeClr val="tx1"/>
                </a:solidFill>
                <a:latin typeface="+mn-lt"/>
                <a:ea typeface="+mn-ea"/>
                <a:cs typeface="+mn-cs"/>
              </a:rPr>
              <a:t>FSCmärkt</a:t>
            </a:r>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papper.</a:t>
            </a:r>
          </a:p>
          <a:p>
            <a:r>
              <a:rPr lang="sv-SE" sz="1200" b="0" i="0" u="none" strike="noStrike" kern="1200" baseline="0" dirty="0" smtClean="0">
                <a:solidFill>
                  <a:schemeClr val="tx1"/>
                </a:solidFill>
                <a:latin typeface="+mn-lt"/>
                <a:ea typeface="+mn-ea"/>
                <a:cs typeface="+mn-cs"/>
              </a:rPr>
              <a:t>Vi är sparsamma med upptryckning av affischer och flyers, och försöker hitta bra</a:t>
            </a:r>
          </a:p>
          <a:p>
            <a:r>
              <a:rPr lang="sv-SE" sz="1200" b="0" i="0" u="none" strike="noStrike" kern="1200" baseline="0" dirty="0" smtClean="0">
                <a:solidFill>
                  <a:schemeClr val="tx1"/>
                </a:solidFill>
                <a:latin typeface="+mn-lt"/>
                <a:ea typeface="+mn-ea"/>
                <a:cs typeface="+mn-cs"/>
              </a:rPr>
              <a:t>forum och platser för effektiv och långsiktigt hållbar marknadsföring.</a:t>
            </a:r>
          </a:p>
          <a:p>
            <a:r>
              <a:rPr lang="sv-SE" sz="1200" b="0" i="0" u="none" strike="noStrike" kern="1200" baseline="0" dirty="0" smtClean="0">
                <a:solidFill>
                  <a:schemeClr val="tx1"/>
                </a:solidFill>
                <a:latin typeface="+mn-lt"/>
                <a:ea typeface="+mn-ea"/>
                <a:cs typeface="+mn-cs"/>
              </a:rPr>
              <a:t>Upptryckning av program- och informationsblad anpassas till uppskattat antal</a:t>
            </a:r>
          </a:p>
          <a:p>
            <a:r>
              <a:rPr lang="sv-SE" sz="1200" b="0" i="0" u="none" strike="noStrike" kern="1200" baseline="0" dirty="0" smtClean="0">
                <a:solidFill>
                  <a:schemeClr val="tx1"/>
                </a:solidFill>
                <a:latin typeface="+mn-lt"/>
                <a:ea typeface="+mn-ea"/>
                <a:cs typeface="+mn-cs"/>
              </a:rPr>
              <a:t>besökare.</a:t>
            </a:r>
          </a:p>
          <a:p>
            <a:r>
              <a:rPr lang="sv-SE" sz="1200" b="0" i="0" u="none" strike="noStrike" kern="1200" baseline="0" dirty="0" smtClean="0">
                <a:solidFill>
                  <a:schemeClr val="tx1"/>
                </a:solidFill>
                <a:latin typeface="+mn-lt"/>
                <a:ea typeface="+mn-ea"/>
                <a:cs typeface="+mn-cs"/>
              </a:rPr>
              <a:t>Vi undviker i största möjliga mån onödiga pappersutskrifter genom att i vårt</a:t>
            </a:r>
          </a:p>
          <a:p>
            <a:r>
              <a:rPr lang="sv-SE" sz="1200" b="0" i="0" u="none" strike="noStrike" kern="1200" baseline="0" dirty="0" smtClean="0">
                <a:solidFill>
                  <a:schemeClr val="tx1"/>
                </a:solidFill>
                <a:latin typeface="+mn-lt"/>
                <a:ea typeface="+mn-ea"/>
                <a:cs typeface="+mn-cs"/>
              </a:rPr>
              <a:t>dagliga arbete och vid möten läsa och anteckna på digitala skärmar.</a:t>
            </a:r>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6</a:t>
            </a:fld>
            <a:endParaRPr lang="sv-SE"/>
          </a:p>
        </p:txBody>
      </p:sp>
    </p:spTree>
    <p:extLst>
      <p:ext uri="{BB962C8B-B14F-4D97-AF65-F5344CB8AC3E}">
        <p14:creationId xmlns:p14="http://schemas.microsoft.com/office/powerpoint/2010/main" val="411433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dirty="0" smtClean="0"/>
              <a:t>Med strukturella hinder för människors</a:t>
            </a:r>
            <a:r>
              <a:rPr lang="sv-SE" sz="1200" strike="noStrike" baseline="0" dirty="0" smtClean="0"/>
              <a:t> hälsa menar vi –om det f</a:t>
            </a:r>
            <a:r>
              <a:rPr lang="sv-SE" sz="1200" strike="noStrike" dirty="0" smtClean="0"/>
              <a:t>inns omotiverade skillnader då det gäller hälsa, livsvillkor eller levnadsvanor mellan olika grupper i samhället eller i målgruppen.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strike="noStrik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strike="noStrik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dirty="0" smtClean="0"/>
              <a:t>Skyddsrond:</a:t>
            </a:r>
            <a:r>
              <a:rPr lang="sv-SE" sz="1200" strike="noStrike" baseline="0" dirty="0" smtClean="0"/>
              <a:t> </a:t>
            </a:r>
            <a:r>
              <a:rPr lang="sv-SE" sz="1200" strike="noStrike" dirty="0" smtClean="0"/>
              <a:t>Nödutrymning, första hjälpen, brandsläckare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dirty="0" smtClean="0"/>
              <a:t>Pauser, tidsplanering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dirty="0" smtClean="0"/>
              <a:t>Mat</a:t>
            </a:r>
            <a:r>
              <a:rPr lang="sv-SE" sz="1200" strike="noStrike" baseline="0" dirty="0" smtClean="0"/>
              <a:t> och dryck energirikt, hälsosamt?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baseline="0" dirty="0" smtClean="0"/>
              <a:t>Rökfria zoner?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baseline="0" dirty="0" smtClean="0"/>
              <a:t>Ljudnivå?</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strike="noStrike" baseline="0" dirty="0" smtClean="0"/>
              <a:t>Hänsyn till allergier?</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solidFill>
                  <a:srgbClr val="FF0000"/>
                </a:solidFill>
              </a:rPr>
              <a:t>Är HBTQ-perspektivet beaktat? </a:t>
            </a:r>
          </a:p>
          <a:p>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7</a:t>
            </a:fld>
            <a:endParaRPr lang="sv-SE"/>
          </a:p>
        </p:txBody>
      </p:sp>
    </p:spTree>
    <p:extLst>
      <p:ext uri="{BB962C8B-B14F-4D97-AF65-F5344CB8AC3E}">
        <p14:creationId xmlns:p14="http://schemas.microsoft.com/office/powerpoint/2010/main" val="4020740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Finns omotiverade skillnader inom målgruppen eller i förhållande till andra grupper i samhället som vi bidrar till att förstärka?</a:t>
            </a:r>
          </a:p>
          <a:p>
            <a:r>
              <a:rPr lang="sv-SE" baseline="0" dirty="0" smtClean="0"/>
              <a:t>Hur fungerar det i personalgruppen?</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Kan alla förstå våra instruktioner, känner sig alla tilltalade?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Bidrar vi till eller motverkar vi delaktighet genom arbetssätt, språk, kanaler, plats etc.?</a:t>
            </a:r>
          </a:p>
          <a:p>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8</a:t>
            </a:fld>
            <a:endParaRPr lang="sv-SE"/>
          </a:p>
        </p:txBody>
      </p:sp>
    </p:spTree>
    <p:extLst>
      <p:ext uri="{BB962C8B-B14F-4D97-AF65-F5344CB8AC3E}">
        <p14:creationId xmlns:p14="http://schemas.microsoft.com/office/powerpoint/2010/main" val="4035016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I målgruppen och hos personal.</a:t>
            </a:r>
          </a:p>
          <a:p>
            <a:r>
              <a:rPr lang="sv-SE" sz="1200" dirty="0" smtClean="0"/>
              <a:t>Hindras</a:t>
            </a:r>
            <a:r>
              <a:rPr lang="sv-SE" sz="1200" baseline="0" dirty="0" smtClean="0"/>
              <a:t> människor att delta </a:t>
            </a:r>
            <a:r>
              <a:rPr lang="sv-SE" sz="1200" dirty="0" smtClean="0"/>
              <a:t>genom vårt arbetssätt, bemötande, förväntningar, organisation, plats …?</a:t>
            </a:r>
          </a:p>
          <a:p>
            <a:r>
              <a:rPr lang="sv-SE" sz="1200" dirty="0" smtClean="0"/>
              <a:t>Finns praktiska, språkmässiga, kulturella eller ekonomiska hinder?</a:t>
            </a:r>
          </a:p>
          <a:p>
            <a:endParaRPr lang="sv-SE" dirty="0"/>
          </a:p>
        </p:txBody>
      </p:sp>
      <p:sp>
        <p:nvSpPr>
          <p:cNvPr id="4" name="Platshållare för bildnummer 3"/>
          <p:cNvSpPr>
            <a:spLocks noGrp="1"/>
          </p:cNvSpPr>
          <p:nvPr>
            <p:ph type="sldNum" sz="quarter" idx="10"/>
          </p:nvPr>
        </p:nvSpPr>
        <p:spPr/>
        <p:txBody>
          <a:bodyPr/>
          <a:lstStyle/>
          <a:p>
            <a:fld id="{4D8BD52F-C03A-4461-97E8-1F2C9A06CCAD}" type="slidenum">
              <a:rPr lang="sv-SE" smtClean="0"/>
              <a:t>9</a:t>
            </a:fld>
            <a:endParaRPr lang="sv-SE"/>
          </a:p>
        </p:txBody>
      </p:sp>
    </p:spTree>
    <p:extLst>
      <p:ext uri="{BB962C8B-B14F-4D97-AF65-F5344CB8AC3E}">
        <p14:creationId xmlns:p14="http://schemas.microsoft.com/office/powerpoint/2010/main" val="359321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2000" y="2130425"/>
            <a:ext cx="7200000" cy="1080000"/>
          </a:xfrm>
        </p:spPr>
        <p:txBody>
          <a:bodyPr/>
          <a:lstStyle/>
          <a:p>
            <a:r>
              <a:rPr lang="sv-SE" smtClean="0"/>
              <a:t>Klicka här för att ändra format</a:t>
            </a:r>
            <a:endParaRPr lang="sv-SE" dirty="0"/>
          </a:p>
        </p:txBody>
      </p:sp>
      <p:sp>
        <p:nvSpPr>
          <p:cNvPr id="3" name="Underrubrik 2"/>
          <p:cNvSpPr>
            <a:spLocks noGrp="1"/>
          </p:cNvSpPr>
          <p:nvPr>
            <p:ph type="subTitle" idx="1"/>
          </p:nvPr>
        </p:nvSpPr>
        <p:spPr>
          <a:xfrm>
            <a:off x="972000" y="3348000"/>
            <a:ext cx="72000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a:xfrm>
            <a:off x="971600" y="6264000"/>
            <a:ext cx="1008112" cy="252000"/>
          </a:xfrm>
        </p:spPr>
        <p:txBody>
          <a:bodyPr/>
          <a:lstStyle>
            <a:lvl1pPr>
              <a:defRPr>
                <a:latin typeface="Century Gothic" pitchFamily="34" charset="0"/>
              </a:defRPr>
            </a:lvl1pPr>
          </a:lstStyle>
          <a:p>
            <a:endParaRPr lang="sv-SE" dirty="0"/>
          </a:p>
        </p:txBody>
      </p:sp>
      <p:sp>
        <p:nvSpPr>
          <p:cNvPr id="5" name="Platshållare för sidfot 4"/>
          <p:cNvSpPr>
            <a:spLocks noGrp="1"/>
          </p:cNvSpPr>
          <p:nvPr>
            <p:ph type="ftr" sz="quarter" idx="11"/>
          </p:nvPr>
        </p:nvSpPr>
        <p:spPr>
          <a:xfrm>
            <a:off x="1979712" y="6264000"/>
            <a:ext cx="4752528" cy="252000"/>
          </a:xfrm>
        </p:spPr>
        <p:txBody>
          <a:bodyPr/>
          <a:lstStyle>
            <a:lvl1pPr>
              <a:defRPr>
                <a:latin typeface="Century Gothic" pitchFamily="34" charset="0"/>
              </a:defRPr>
            </a:lvl1pPr>
          </a:lstStyle>
          <a:p>
            <a:endParaRPr lang="sv-SE" dirty="0"/>
          </a:p>
        </p:txBody>
      </p:sp>
      <p:sp>
        <p:nvSpPr>
          <p:cNvPr id="6" name="Platshållare för bildnummer 5"/>
          <p:cNvSpPr>
            <a:spLocks noGrp="1"/>
          </p:cNvSpPr>
          <p:nvPr>
            <p:ph type="sldNum" sz="quarter" idx="12"/>
          </p:nvPr>
        </p:nvSpPr>
        <p:spPr/>
        <p:txBody>
          <a:bodyPr/>
          <a:lstStyle/>
          <a:p>
            <a:fld id="{0F1A7DBD-9536-4E83-87C2-31B60EAB6D91}" type="slidenum">
              <a:rPr lang="sv-SE" smtClean="0"/>
              <a:t>‹#›</a:t>
            </a:fld>
            <a:endParaRPr lang="sv-SE"/>
          </a:p>
        </p:txBody>
      </p:sp>
    </p:spTree>
    <p:extLst>
      <p:ext uri="{BB962C8B-B14F-4D97-AF65-F5344CB8AC3E}">
        <p14:creationId xmlns:p14="http://schemas.microsoft.com/office/powerpoint/2010/main" val="37263940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d bild, 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076056" y="908720"/>
            <a:ext cx="3599792" cy="1080000"/>
          </a:xfr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5076056" y="2160000"/>
            <a:ext cx="3599792" cy="341297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8" name="Platshållare för bild 7"/>
          <p:cNvSpPr>
            <a:spLocks noGrp="1"/>
          </p:cNvSpPr>
          <p:nvPr>
            <p:ph type="pic" sz="quarter" idx="13"/>
          </p:nvPr>
        </p:nvSpPr>
        <p:spPr>
          <a:xfrm>
            <a:off x="0" y="0"/>
            <a:ext cx="4283968" cy="5949280"/>
          </a:xfrm>
        </p:spPr>
        <p:txBody>
          <a:bodyPr/>
          <a:lstStyle/>
          <a:p>
            <a:r>
              <a:rPr lang="sv-SE" smtClean="0"/>
              <a:t>Klicka på ikonen för att lägga till en bild</a:t>
            </a:r>
            <a:endParaRPr lang="sv-SE"/>
          </a:p>
        </p:txBody>
      </p:sp>
    </p:spTree>
    <p:extLst>
      <p:ext uri="{BB962C8B-B14F-4D97-AF65-F5344CB8AC3E}">
        <p14:creationId xmlns:p14="http://schemas.microsoft.com/office/powerpoint/2010/main" val="22124341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d bild, rubrik, ingress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076056" y="908720"/>
            <a:ext cx="3600400" cy="1080000"/>
          </a:xfr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5076056" y="3140968"/>
            <a:ext cx="3600400" cy="2432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bild 7"/>
          <p:cNvSpPr>
            <a:spLocks noGrp="1"/>
          </p:cNvSpPr>
          <p:nvPr>
            <p:ph type="pic" sz="quarter" idx="13"/>
          </p:nvPr>
        </p:nvSpPr>
        <p:spPr>
          <a:xfrm>
            <a:off x="0" y="0"/>
            <a:ext cx="4283968" cy="5949280"/>
          </a:xfrm>
        </p:spPr>
        <p:txBody>
          <a:bodyPr/>
          <a:lstStyle/>
          <a:p>
            <a:r>
              <a:rPr lang="sv-SE" smtClean="0"/>
              <a:t>Klicka på ikonen för att lägga till en bild</a:t>
            </a:r>
            <a:endParaRPr lang="sv-SE"/>
          </a:p>
        </p:txBody>
      </p:sp>
      <p:sp>
        <p:nvSpPr>
          <p:cNvPr id="9" name="Platshållare för text 7"/>
          <p:cNvSpPr>
            <a:spLocks noGrp="1"/>
          </p:cNvSpPr>
          <p:nvPr>
            <p:ph type="body" sz="quarter" idx="14"/>
          </p:nvPr>
        </p:nvSpPr>
        <p:spPr>
          <a:xfrm>
            <a:off x="5076072" y="2082346"/>
            <a:ext cx="3600433" cy="1008385"/>
          </a:xfrm>
        </p:spPr>
        <p:txBody>
          <a:bodyPr/>
          <a:lstStyle>
            <a:lvl1pPr marL="0" indent="0">
              <a:buNone/>
              <a:defRPr sz="2700">
                <a:latin typeface="Garamond"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p:txBody>
      </p:sp>
    </p:spTree>
    <p:extLst>
      <p:ext uri="{BB962C8B-B14F-4D97-AF65-F5344CB8AC3E}">
        <p14:creationId xmlns:p14="http://schemas.microsoft.com/office/powerpoint/2010/main" val="30714812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bild">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0" y="0"/>
            <a:ext cx="9144000" cy="5949280"/>
          </a:xfrm>
        </p:spPr>
        <p:txBody>
          <a:bodyPr/>
          <a:lstStyle/>
          <a:p>
            <a:r>
              <a:rPr lang="sv-SE" smtClean="0"/>
              <a:t>Klicka på ikonen för att lägga till en bild</a:t>
            </a:r>
            <a:endParaRPr lang="sv-SE"/>
          </a:p>
        </p:txBody>
      </p:sp>
      <p:sp>
        <p:nvSpPr>
          <p:cNvPr id="5" name="Platshållare för bildnummer 4"/>
          <p:cNvSpPr>
            <a:spLocks noGrp="1"/>
          </p:cNvSpPr>
          <p:nvPr>
            <p:ph type="sldNum" sz="quarter" idx="12"/>
          </p:nvPr>
        </p:nvSpPr>
        <p:spPr>
          <a:xfrm>
            <a:off x="6758880" y="188640"/>
            <a:ext cx="2133600" cy="365125"/>
          </a:xfrm>
        </p:spPr>
        <p:txBody>
          <a:bodyPr/>
          <a:lstStyle/>
          <a:p>
            <a:fld id="{0F1A7DBD-9536-4E83-87C2-31B60EAB6D91}" type="slidenum">
              <a:rPr lang="sv-SE" smtClean="0"/>
              <a:pPr/>
              <a:t>‹#›</a:t>
            </a:fld>
            <a:endParaRPr lang="sv-SE"/>
          </a:p>
        </p:txBody>
      </p:sp>
      <p:sp>
        <p:nvSpPr>
          <p:cNvPr id="2" name="Platshållare för datum 1"/>
          <p:cNvSpPr>
            <a:spLocks noGrp="1"/>
          </p:cNvSpPr>
          <p:nvPr>
            <p:ph type="dt" sz="half" idx="14"/>
          </p:nvPr>
        </p:nvSpPr>
        <p:spPr/>
        <p:txBody>
          <a:bodyPr/>
          <a:lstStyle/>
          <a:p>
            <a:endParaRPr lang="sv-SE" dirty="0"/>
          </a:p>
        </p:txBody>
      </p:sp>
      <p:sp>
        <p:nvSpPr>
          <p:cNvPr id="6" name="Platshållare för sidfot 5"/>
          <p:cNvSpPr>
            <a:spLocks noGrp="1"/>
          </p:cNvSpPr>
          <p:nvPr>
            <p:ph type="ftr" sz="quarter" idx="15"/>
          </p:nvPr>
        </p:nvSpPr>
        <p:spPr/>
        <p:txBody>
          <a:bodyPr/>
          <a:lstStyle/>
          <a:p>
            <a:endParaRPr lang="sv-SE" dirty="0"/>
          </a:p>
        </p:txBody>
      </p:sp>
    </p:spTree>
    <p:extLst>
      <p:ext uri="{BB962C8B-B14F-4D97-AF65-F5344CB8AC3E}">
        <p14:creationId xmlns:p14="http://schemas.microsoft.com/office/powerpoint/2010/main" val="31133674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F1A7DBD-9536-4E83-87C2-31B60EAB6D91}" type="slidenum">
              <a:rPr lang="sv-SE" smtClean="0"/>
              <a:t>‹#›</a:t>
            </a:fld>
            <a:endParaRPr lang="sv-SE"/>
          </a:p>
        </p:txBody>
      </p:sp>
    </p:spTree>
    <p:extLst>
      <p:ext uri="{BB962C8B-B14F-4D97-AF65-F5344CB8AC3E}">
        <p14:creationId xmlns:p14="http://schemas.microsoft.com/office/powerpoint/2010/main" val="319386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ingress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972000" y="3140968"/>
            <a:ext cx="7200000" cy="2432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F1A7DBD-9536-4E83-87C2-31B60EAB6D91}" type="slidenum">
              <a:rPr lang="sv-SE" smtClean="0"/>
              <a:t>‹#›</a:t>
            </a:fld>
            <a:endParaRPr lang="sv-SE"/>
          </a:p>
        </p:txBody>
      </p:sp>
      <p:sp>
        <p:nvSpPr>
          <p:cNvPr id="8" name="Platshållare för text 7"/>
          <p:cNvSpPr>
            <a:spLocks noGrp="1"/>
          </p:cNvSpPr>
          <p:nvPr>
            <p:ph type="body" sz="quarter" idx="13"/>
          </p:nvPr>
        </p:nvSpPr>
        <p:spPr>
          <a:xfrm>
            <a:off x="971550" y="2082346"/>
            <a:ext cx="7200900" cy="1008385"/>
          </a:xfrm>
        </p:spPr>
        <p:txBody>
          <a:bodyPr/>
          <a:lstStyle>
            <a:lvl1pPr marL="0" indent="0">
              <a:buNone/>
              <a:defRPr sz="2700">
                <a:latin typeface="Garamond"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p:txBody>
      </p:sp>
    </p:spTree>
    <p:extLst>
      <p:ext uri="{BB962C8B-B14F-4D97-AF65-F5344CB8AC3E}">
        <p14:creationId xmlns:p14="http://schemas.microsoft.com/office/powerpoint/2010/main" val="75152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972000" y="2060849"/>
            <a:ext cx="3528000" cy="33123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0943" y="2060849"/>
            <a:ext cx="3528000" cy="33123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F1A7DBD-9536-4E83-87C2-31B60EAB6D91}" type="slidenum">
              <a:rPr lang="sv-SE" smtClean="0"/>
              <a:t>‹#›</a:t>
            </a:fld>
            <a:endParaRPr lang="sv-SE"/>
          </a:p>
        </p:txBody>
      </p:sp>
    </p:spTree>
    <p:extLst>
      <p:ext uri="{BB962C8B-B14F-4D97-AF65-F5344CB8AC3E}">
        <p14:creationId xmlns:p14="http://schemas.microsoft.com/office/powerpoint/2010/main" val="226109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F1A7DBD-9536-4E83-87C2-31B60EAB6D91}" type="slidenum">
              <a:rPr lang="sv-SE" smtClean="0"/>
              <a:t>‹#›</a:t>
            </a:fld>
            <a:endParaRPr lang="sv-SE"/>
          </a:p>
        </p:txBody>
      </p:sp>
    </p:spTree>
    <p:extLst>
      <p:ext uri="{BB962C8B-B14F-4D97-AF65-F5344CB8AC3E}">
        <p14:creationId xmlns:p14="http://schemas.microsoft.com/office/powerpoint/2010/main" val="389271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 bild, 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99792" y="908720"/>
            <a:ext cx="5472000" cy="1080000"/>
          </a:xfr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2699792" y="2160000"/>
            <a:ext cx="5472000" cy="341297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8" name="Platshållare för bild 7"/>
          <p:cNvSpPr>
            <a:spLocks noGrp="1"/>
          </p:cNvSpPr>
          <p:nvPr>
            <p:ph type="pic" sz="quarter" idx="13"/>
          </p:nvPr>
        </p:nvSpPr>
        <p:spPr>
          <a:xfrm>
            <a:off x="0" y="0"/>
            <a:ext cx="1800000" cy="5949280"/>
          </a:xfrm>
        </p:spPr>
        <p:txBody>
          <a:bodyPr/>
          <a:lstStyle/>
          <a:p>
            <a:r>
              <a:rPr lang="sv-SE" smtClean="0"/>
              <a:t>Klicka på ikonen för att lägga till en bild</a:t>
            </a:r>
            <a:endParaRPr lang="sv-SE"/>
          </a:p>
        </p:txBody>
      </p:sp>
    </p:spTree>
    <p:extLst>
      <p:ext uri="{BB962C8B-B14F-4D97-AF65-F5344CB8AC3E}">
        <p14:creationId xmlns:p14="http://schemas.microsoft.com/office/powerpoint/2010/main" val="803596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lera små bilder, 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99792" y="908720"/>
            <a:ext cx="5472000" cy="1080000"/>
          </a:xfr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2699792" y="2160000"/>
            <a:ext cx="5472000" cy="3412976"/>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8" name="Platshållare för bild 7"/>
          <p:cNvSpPr>
            <a:spLocks noGrp="1"/>
          </p:cNvSpPr>
          <p:nvPr>
            <p:ph type="pic" sz="quarter" idx="13"/>
          </p:nvPr>
        </p:nvSpPr>
        <p:spPr>
          <a:xfrm>
            <a:off x="0" y="0"/>
            <a:ext cx="1800000" cy="1980000"/>
          </a:xfrm>
        </p:spPr>
        <p:txBody>
          <a:bodyPr/>
          <a:lstStyle/>
          <a:p>
            <a:r>
              <a:rPr lang="sv-SE" smtClean="0"/>
              <a:t>Klicka på ikonen för att lägga till en bild</a:t>
            </a:r>
            <a:endParaRPr lang="sv-SE"/>
          </a:p>
        </p:txBody>
      </p:sp>
      <p:sp>
        <p:nvSpPr>
          <p:cNvPr id="9" name="Platshållare för bild 7"/>
          <p:cNvSpPr>
            <a:spLocks noGrp="1"/>
          </p:cNvSpPr>
          <p:nvPr>
            <p:ph type="pic" sz="quarter" idx="14"/>
          </p:nvPr>
        </p:nvSpPr>
        <p:spPr>
          <a:xfrm>
            <a:off x="0" y="1985293"/>
            <a:ext cx="1800000" cy="1980000"/>
          </a:xfrm>
        </p:spPr>
        <p:txBody>
          <a:bodyPr/>
          <a:lstStyle/>
          <a:p>
            <a:r>
              <a:rPr lang="sv-SE" smtClean="0"/>
              <a:t>Klicka på ikonen för att lägga till en bild</a:t>
            </a:r>
            <a:endParaRPr lang="sv-SE"/>
          </a:p>
        </p:txBody>
      </p:sp>
      <p:sp>
        <p:nvSpPr>
          <p:cNvPr id="10" name="Platshållare för bild 7"/>
          <p:cNvSpPr>
            <a:spLocks noGrp="1"/>
          </p:cNvSpPr>
          <p:nvPr>
            <p:ph type="pic" sz="quarter" idx="15"/>
          </p:nvPr>
        </p:nvSpPr>
        <p:spPr>
          <a:xfrm>
            <a:off x="0" y="3965232"/>
            <a:ext cx="1800000" cy="1980000"/>
          </a:xfrm>
        </p:spPr>
        <p:txBody>
          <a:bodyPr/>
          <a:lstStyle/>
          <a:p>
            <a:r>
              <a:rPr lang="sv-SE" smtClean="0"/>
              <a:t>Klicka på ikonen för att lägga till en bild</a:t>
            </a:r>
            <a:endParaRPr lang="sv-SE"/>
          </a:p>
        </p:txBody>
      </p:sp>
    </p:spTree>
    <p:extLst>
      <p:ext uri="{BB962C8B-B14F-4D97-AF65-F5344CB8AC3E}">
        <p14:creationId xmlns:p14="http://schemas.microsoft.com/office/powerpoint/2010/main" val="14338691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 bild, rubrik, ingress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99792" y="908720"/>
            <a:ext cx="5472608" cy="1080000"/>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2699792" y="3140968"/>
            <a:ext cx="5472608" cy="2432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bild 7"/>
          <p:cNvSpPr>
            <a:spLocks noGrp="1"/>
          </p:cNvSpPr>
          <p:nvPr>
            <p:ph type="pic" sz="quarter" idx="13"/>
          </p:nvPr>
        </p:nvSpPr>
        <p:spPr>
          <a:xfrm>
            <a:off x="0" y="0"/>
            <a:ext cx="1800000" cy="5949280"/>
          </a:xfrm>
        </p:spPr>
        <p:txBody>
          <a:bodyPr/>
          <a:lstStyle/>
          <a:p>
            <a:r>
              <a:rPr lang="sv-SE" smtClean="0"/>
              <a:t>Klicka på ikonen för att lägga till en bild</a:t>
            </a:r>
            <a:endParaRPr lang="sv-SE"/>
          </a:p>
        </p:txBody>
      </p:sp>
      <p:sp>
        <p:nvSpPr>
          <p:cNvPr id="9" name="Platshållare för text 7"/>
          <p:cNvSpPr>
            <a:spLocks noGrp="1"/>
          </p:cNvSpPr>
          <p:nvPr>
            <p:ph type="body" sz="quarter" idx="14"/>
          </p:nvPr>
        </p:nvSpPr>
        <p:spPr>
          <a:xfrm>
            <a:off x="2699792" y="2082346"/>
            <a:ext cx="5472658" cy="1008385"/>
          </a:xfrm>
        </p:spPr>
        <p:txBody>
          <a:bodyPr/>
          <a:lstStyle>
            <a:lvl1pPr marL="0" indent="0">
              <a:buNone/>
              <a:defRPr sz="2700">
                <a:latin typeface="Garamond"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p:txBody>
      </p:sp>
    </p:spTree>
    <p:extLst>
      <p:ext uri="{BB962C8B-B14F-4D97-AF65-F5344CB8AC3E}">
        <p14:creationId xmlns:p14="http://schemas.microsoft.com/office/powerpoint/2010/main" val="28432057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lera små bilder, rubrik, ingress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699792" y="908720"/>
            <a:ext cx="5472608" cy="1080000"/>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F1A7DBD-9536-4E83-87C2-31B60EAB6D91}" type="slidenum">
              <a:rPr lang="sv-SE" smtClean="0"/>
              <a:pPr/>
              <a:t>‹#›</a:t>
            </a:fld>
            <a:endParaRPr lang="sv-SE"/>
          </a:p>
        </p:txBody>
      </p:sp>
      <p:sp>
        <p:nvSpPr>
          <p:cNvPr id="6" name="Platshållare för innehåll 2"/>
          <p:cNvSpPr>
            <a:spLocks noGrp="1"/>
          </p:cNvSpPr>
          <p:nvPr>
            <p:ph idx="1"/>
          </p:nvPr>
        </p:nvSpPr>
        <p:spPr>
          <a:xfrm>
            <a:off x="2699792" y="3140968"/>
            <a:ext cx="5472608" cy="24320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Platshållare för bild 7"/>
          <p:cNvSpPr>
            <a:spLocks noGrp="1"/>
          </p:cNvSpPr>
          <p:nvPr>
            <p:ph type="pic" sz="quarter" idx="13"/>
          </p:nvPr>
        </p:nvSpPr>
        <p:spPr>
          <a:xfrm>
            <a:off x="0" y="0"/>
            <a:ext cx="1800000" cy="1980000"/>
          </a:xfrm>
        </p:spPr>
        <p:txBody>
          <a:bodyPr/>
          <a:lstStyle/>
          <a:p>
            <a:r>
              <a:rPr lang="sv-SE" smtClean="0"/>
              <a:t>Klicka på ikonen för att lägga till en bild</a:t>
            </a:r>
            <a:endParaRPr lang="sv-SE"/>
          </a:p>
        </p:txBody>
      </p:sp>
      <p:sp>
        <p:nvSpPr>
          <p:cNvPr id="9" name="Platshållare för text 7"/>
          <p:cNvSpPr>
            <a:spLocks noGrp="1"/>
          </p:cNvSpPr>
          <p:nvPr>
            <p:ph type="body" sz="quarter" idx="14"/>
          </p:nvPr>
        </p:nvSpPr>
        <p:spPr>
          <a:xfrm>
            <a:off x="2699792" y="2082346"/>
            <a:ext cx="5472658" cy="1008385"/>
          </a:xfrm>
        </p:spPr>
        <p:txBody>
          <a:bodyPr/>
          <a:lstStyle>
            <a:lvl1pPr marL="0" indent="0">
              <a:buNone/>
              <a:defRPr sz="2700">
                <a:latin typeface="Garamond"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p:txBody>
      </p:sp>
      <p:sp>
        <p:nvSpPr>
          <p:cNvPr id="10" name="Platshållare för bild 7"/>
          <p:cNvSpPr>
            <a:spLocks noGrp="1"/>
          </p:cNvSpPr>
          <p:nvPr>
            <p:ph type="pic" sz="quarter" idx="15"/>
          </p:nvPr>
        </p:nvSpPr>
        <p:spPr>
          <a:xfrm>
            <a:off x="0" y="1981583"/>
            <a:ext cx="1800000" cy="1980000"/>
          </a:xfrm>
        </p:spPr>
        <p:txBody>
          <a:body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0" y="3962084"/>
            <a:ext cx="1800000" cy="1980000"/>
          </a:xfrm>
        </p:spPr>
        <p:txBody>
          <a:bodyPr/>
          <a:lstStyle/>
          <a:p>
            <a:r>
              <a:rPr lang="sv-SE" smtClean="0"/>
              <a:t>Klicka på ikonen för att lägga till en bild</a:t>
            </a:r>
            <a:endParaRPr lang="sv-SE"/>
          </a:p>
        </p:txBody>
      </p:sp>
    </p:spTree>
    <p:extLst>
      <p:ext uri="{BB962C8B-B14F-4D97-AF65-F5344CB8AC3E}">
        <p14:creationId xmlns:p14="http://schemas.microsoft.com/office/powerpoint/2010/main" val="34037084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objekt 8" title="Logo"/>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0" y="6115281"/>
            <a:ext cx="9145143" cy="748894"/>
          </a:xfrm>
          <a:prstGeom prst="rect">
            <a:avLst/>
          </a:prstGeom>
        </p:spPr>
      </p:pic>
      <p:sp>
        <p:nvSpPr>
          <p:cNvPr id="2" name="Platshållare för rubrik 1"/>
          <p:cNvSpPr>
            <a:spLocks noGrp="1"/>
          </p:cNvSpPr>
          <p:nvPr>
            <p:ph type="title"/>
          </p:nvPr>
        </p:nvSpPr>
        <p:spPr>
          <a:xfrm>
            <a:off x="972000" y="908720"/>
            <a:ext cx="7200000" cy="1080000"/>
          </a:xfrm>
          <a:prstGeom prst="rect">
            <a:avLst/>
          </a:prstGeom>
        </p:spPr>
        <p:txBody>
          <a:bodyPr vert="horz" lIns="91440" tIns="45720" rIns="91440" bIns="45720" rtlCol="0" anchor="t" anchorCtr="0">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972000" y="2160000"/>
            <a:ext cx="7200000" cy="3412976"/>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bildnummer 5"/>
          <p:cNvSpPr>
            <a:spLocks noGrp="1"/>
          </p:cNvSpPr>
          <p:nvPr>
            <p:ph type="sldNum" sz="quarter" idx="4"/>
          </p:nvPr>
        </p:nvSpPr>
        <p:spPr>
          <a:xfrm>
            <a:off x="6758880" y="188640"/>
            <a:ext cx="2133600" cy="365125"/>
          </a:xfrm>
          <a:prstGeom prst="rect">
            <a:avLst/>
          </a:prstGeom>
        </p:spPr>
        <p:txBody>
          <a:bodyPr vert="horz" lIns="91440" tIns="45720" rIns="91440" bIns="45720" rtlCol="0" anchor="ctr"/>
          <a:lstStyle>
            <a:lvl1pPr algn="r">
              <a:defRPr sz="1200">
                <a:solidFill>
                  <a:schemeClr val="tx1"/>
                </a:solidFill>
                <a:latin typeface="Century Gothic" pitchFamily="34" charset="0"/>
              </a:defRPr>
            </a:lvl1pPr>
          </a:lstStyle>
          <a:p>
            <a:fld id="{0F1A7DBD-9536-4E83-87C2-31B60EAB6D91}" type="slidenum">
              <a:rPr lang="sv-SE" smtClean="0"/>
              <a:pPr/>
              <a:t>‹#›</a:t>
            </a:fld>
            <a:endParaRPr lang="sv-SE"/>
          </a:p>
        </p:txBody>
      </p:sp>
      <p:sp>
        <p:nvSpPr>
          <p:cNvPr id="4" name="Platshållare för datum 3"/>
          <p:cNvSpPr>
            <a:spLocks noGrp="1"/>
          </p:cNvSpPr>
          <p:nvPr>
            <p:ph type="dt" sz="half" idx="2"/>
          </p:nvPr>
        </p:nvSpPr>
        <p:spPr>
          <a:xfrm>
            <a:off x="971600" y="6366814"/>
            <a:ext cx="1008112" cy="252000"/>
          </a:xfrm>
          <a:prstGeom prst="rect">
            <a:avLst/>
          </a:prstGeom>
        </p:spPr>
        <p:txBody>
          <a:bodyPr vert="horz" lIns="91440" tIns="45720" rIns="91440" bIns="45720" rtlCol="0" anchor="ctr"/>
          <a:lstStyle>
            <a:lvl1pPr algn="l">
              <a:defRPr sz="1200">
                <a:solidFill>
                  <a:schemeClr val="tx1"/>
                </a:solidFill>
              </a:defRPr>
            </a:lvl1pPr>
          </a:lstStyle>
          <a:p>
            <a:endParaRPr lang="sv-SE" dirty="0"/>
          </a:p>
        </p:txBody>
      </p:sp>
      <p:sp>
        <p:nvSpPr>
          <p:cNvPr id="5" name="Platshållare för sidfot 4"/>
          <p:cNvSpPr>
            <a:spLocks noGrp="1"/>
          </p:cNvSpPr>
          <p:nvPr>
            <p:ph type="ftr" sz="quarter" idx="3"/>
          </p:nvPr>
        </p:nvSpPr>
        <p:spPr>
          <a:xfrm>
            <a:off x="1979712" y="6373509"/>
            <a:ext cx="4752528" cy="252000"/>
          </a:xfrm>
          <a:prstGeom prst="rect">
            <a:avLst/>
          </a:prstGeom>
        </p:spPr>
        <p:txBody>
          <a:bodyPr vert="horz" lIns="91440" tIns="45720" rIns="91440" bIns="45720" rtlCol="0" anchor="ctr"/>
          <a:lstStyle>
            <a:lvl1pPr algn="l">
              <a:defRPr sz="1200">
                <a:solidFill>
                  <a:schemeClr val="tx1"/>
                </a:solidFill>
              </a:defRPr>
            </a:lvl1pPr>
          </a:lstStyle>
          <a:p>
            <a:endParaRPr lang="sv-SE" dirty="0"/>
          </a:p>
        </p:txBody>
      </p:sp>
    </p:spTree>
    <p:extLst>
      <p:ext uri="{BB962C8B-B14F-4D97-AF65-F5344CB8AC3E}">
        <p14:creationId xmlns:p14="http://schemas.microsoft.com/office/powerpoint/2010/main" val="253439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5" r:id="rId5"/>
    <p:sldLayoutId id="2147483656" r:id="rId6"/>
    <p:sldLayoutId id="2147483663" r:id="rId7"/>
    <p:sldLayoutId id="2147483658" r:id="rId8"/>
    <p:sldLayoutId id="2147483662" r:id="rId9"/>
    <p:sldLayoutId id="2147483659" r:id="rId10"/>
    <p:sldLayoutId id="2147483660" r:id="rId11"/>
    <p:sldLayoutId id="2147483661" r:id="rId12"/>
  </p:sldLayoutIdLst>
  <p:timing>
    <p:tnLst>
      <p:par>
        <p:cTn id="1" dur="indefinite" restart="never" nodeType="tmRoot"/>
      </p:par>
    </p:tnLst>
  </p:timing>
  <p:hf sldNum="0" hdr="0" ftr="0" dt="0"/>
  <p:txStyles>
    <p:titleStyle>
      <a:lvl1pPr algn="l" defTabSz="914400" rtl="0" eaLnBrk="1" latinLnBrk="0" hangingPunct="1">
        <a:spcBef>
          <a:spcPct val="0"/>
        </a:spcBef>
        <a:buNone/>
        <a:defRPr sz="3600" b="1"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
        <a:defRPr sz="2800" kern="1200">
          <a:solidFill>
            <a:schemeClr val="tx1"/>
          </a:solidFill>
          <a:latin typeface="Century Gothic" pitchFamily="34" charset="0"/>
          <a:ea typeface="+mn-ea"/>
          <a:cs typeface="+mn-cs"/>
        </a:defRPr>
      </a:lvl1pPr>
      <a:lvl2pPr marL="719138" indent="-363538" algn="l" defTabSz="914400" rtl="0" eaLnBrk="1" latinLnBrk="0" hangingPunct="1">
        <a:spcBef>
          <a:spcPct val="20000"/>
        </a:spcBef>
        <a:buClr>
          <a:srgbClr val="FF0000"/>
        </a:buClr>
        <a:buFont typeface="Wingdings" pitchFamily="2" charset="2"/>
        <a:buChar char="§"/>
        <a:defRPr sz="2400" kern="1200">
          <a:solidFill>
            <a:schemeClr val="tx1"/>
          </a:solidFill>
          <a:latin typeface="Century Gothic" pitchFamily="34" charset="0"/>
          <a:ea typeface="+mn-ea"/>
          <a:cs typeface="+mn-cs"/>
        </a:defRPr>
      </a:lvl2pPr>
      <a:lvl3pPr marL="1074738" indent="-355600" algn="l" defTabSz="914400" rtl="0" eaLnBrk="1" latinLnBrk="0" hangingPunct="1">
        <a:spcBef>
          <a:spcPct val="20000"/>
        </a:spcBef>
        <a:buClr>
          <a:srgbClr val="FF0000"/>
        </a:buClr>
        <a:buFont typeface="Wingdings" pitchFamily="2" charset="2"/>
        <a:buChar char="§"/>
        <a:defRPr sz="1800" kern="1200">
          <a:solidFill>
            <a:schemeClr val="tx1"/>
          </a:solidFill>
          <a:latin typeface="Century Gothic" pitchFamily="34" charset="0"/>
          <a:ea typeface="+mn-ea"/>
          <a:cs typeface="+mn-cs"/>
        </a:defRPr>
      </a:lvl3pPr>
      <a:lvl4pPr marL="1436688" indent="-361950" algn="l" defTabSz="914400" rtl="0" eaLnBrk="1" latinLnBrk="0" hangingPunct="1">
        <a:spcBef>
          <a:spcPct val="20000"/>
        </a:spcBef>
        <a:buClr>
          <a:srgbClr val="FF0000"/>
        </a:buClr>
        <a:buFont typeface="Wingdings" pitchFamily="2" charset="2"/>
        <a:buChar char="§"/>
        <a:defRPr sz="1800" kern="1200">
          <a:solidFill>
            <a:schemeClr val="tx1"/>
          </a:solidFill>
          <a:latin typeface="Century Gothic" pitchFamily="34" charset="0"/>
          <a:ea typeface="+mn-ea"/>
          <a:cs typeface="+mn-cs"/>
        </a:defRPr>
      </a:lvl4pPr>
      <a:lvl5pPr marL="1792288" indent="-355600" algn="l" defTabSz="914400" rtl="0" eaLnBrk="1" latinLnBrk="0" hangingPunct="1">
        <a:spcBef>
          <a:spcPct val="20000"/>
        </a:spcBef>
        <a:buClr>
          <a:srgbClr val="FF0000"/>
        </a:buClr>
        <a:buFont typeface="Wingdings" pitchFamily="2" charset="2"/>
        <a:buChar char="§"/>
        <a:defRPr sz="18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72000" y="2060848"/>
            <a:ext cx="7200000" cy="1080000"/>
          </a:xfrm>
        </p:spPr>
        <p:txBody>
          <a:bodyPr/>
          <a:lstStyle/>
          <a:p>
            <a:r>
              <a:rPr lang="sv-SE" dirty="0" smtClean="0"/>
              <a:t>Hållbarhetsanalys i fyra steg</a:t>
            </a:r>
            <a:endParaRPr lang="sv-SE" dirty="0"/>
          </a:p>
        </p:txBody>
      </p:sp>
      <p:sp>
        <p:nvSpPr>
          <p:cNvPr id="3" name="Underrubrik 2"/>
          <p:cNvSpPr>
            <a:spLocks noGrp="1"/>
          </p:cNvSpPr>
          <p:nvPr>
            <p:ph type="subTitle" idx="1"/>
          </p:nvPr>
        </p:nvSpPr>
        <p:spPr>
          <a:xfrm>
            <a:off x="972000" y="3140848"/>
            <a:ext cx="7200000" cy="1752600"/>
          </a:xfrm>
        </p:spPr>
        <p:txBody>
          <a:bodyPr/>
          <a:lstStyle/>
          <a:p>
            <a:pPr marL="514350" indent="-514350">
              <a:buFont typeface="+mj-lt"/>
              <a:buAutoNum type="arabicPeriod"/>
            </a:pPr>
            <a:r>
              <a:rPr lang="sv-SE" sz="2000" dirty="0" smtClean="0"/>
              <a:t>Vad ska vi uppnå?</a:t>
            </a:r>
          </a:p>
          <a:p>
            <a:pPr marL="514350" indent="-514350">
              <a:buFont typeface="+mj-lt"/>
              <a:buAutoNum type="arabicPeriod"/>
            </a:pPr>
            <a:r>
              <a:rPr lang="sv-SE" sz="2000" dirty="0" smtClean="0"/>
              <a:t>Hur påverkar det hållbarhet?</a:t>
            </a:r>
          </a:p>
          <a:p>
            <a:pPr marL="514350" indent="-514350">
              <a:buFont typeface="+mj-lt"/>
              <a:buAutoNum type="arabicPeriod"/>
            </a:pPr>
            <a:r>
              <a:rPr lang="sv-SE" sz="2000" dirty="0" smtClean="0"/>
              <a:t>Idéer om lösningar</a:t>
            </a:r>
          </a:p>
          <a:p>
            <a:pPr marL="514350" indent="-514350">
              <a:buFont typeface="+mj-lt"/>
              <a:buAutoNum type="arabicPeriod"/>
            </a:pPr>
            <a:r>
              <a:rPr lang="sv-SE" sz="2000" dirty="0" smtClean="0"/>
              <a:t>Prioritering</a:t>
            </a:r>
          </a:p>
          <a:p>
            <a:endParaRPr lang="sv-SE" sz="2000" dirty="0" smtClean="0"/>
          </a:p>
          <a:p>
            <a:r>
              <a:rPr lang="sv-SE" sz="2000" dirty="0" smtClean="0"/>
              <a:t>En metod som föder idéer under hela vägen. Lista </a:t>
            </a:r>
            <a:r>
              <a:rPr lang="sv-SE" sz="2000" dirty="0"/>
              <a:t>alla idéer om lösningar </a:t>
            </a:r>
            <a:r>
              <a:rPr lang="sv-SE" sz="2000" dirty="0" smtClean="0"/>
              <a:t>som kommer upp så att de finns med till prioriteringsfasen!</a:t>
            </a:r>
            <a:endParaRPr lang="sv-SE" sz="2000" dirty="0"/>
          </a:p>
        </p:txBody>
      </p:sp>
      <p:sp>
        <p:nvSpPr>
          <p:cNvPr id="4" name="textruta 3"/>
          <p:cNvSpPr txBox="1"/>
          <p:nvPr/>
        </p:nvSpPr>
        <p:spPr>
          <a:xfrm>
            <a:off x="972000" y="1052736"/>
            <a:ext cx="4906408" cy="369332"/>
          </a:xfrm>
          <a:prstGeom prst="rect">
            <a:avLst/>
          </a:prstGeom>
          <a:noFill/>
        </p:spPr>
        <p:txBody>
          <a:bodyPr wrap="none" rtlCol="0">
            <a:spAutoFit/>
          </a:bodyPr>
          <a:lstStyle/>
          <a:p>
            <a:r>
              <a:rPr lang="sv-SE" dirty="0" smtClean="0"/>
              <a:t>Planera för verksamhet som tar steg i rätt riktning!</a:t>
            </a:r>
            <a:endParaRPr lang="sv-SE" dirty="0"/>
          </a:p>
        </p:txBody>
      </p:sp>
    </p:spTree>
    <p:extLst>
      <p:ext uri="{BB962C8B-B14F-4D97-AF65-F5344CB8AC3E}">
        <p14:creationId xmlns:p14="http://schemas.microsoft.com/office/powerpoint/2010/main" val="760075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B</a:t>
            </a:r>
            <a:r>
              <a:rPr lang="sv-SE" sz="2800" dirty="0" smtClean="0"/>
              <a:t>idrar vi till att människor kan vara objektiva och neutrala? </a:t>
            </a:r>
            <a:endParaRPr lang="sv-SE" sz="2800" dirty="0"/>
          </a:p>
        </p:txBody>
      </p:sp>
      <p:sp>
        <p:nvSpPr>
          <p:cNvPr id="3" name="Platshållare för innehåll 2"/>
          <p:cNvSpPr>
            <a:spLocks noGrp="1"/>
          </p:cNvSpPr>
          <p:nvPr>
            <p:ph idx="1"/>
          </p:nvPr>
        </p:nvSpPr>
        <p:spPr>
          <a:xfrm>
            <a:off x="972000" y="2420888"/>
            <a:ext cx="7200000" cy="3412976"/>
          </a:xfrm>
        </p:spPr>
        <p:txBody>
          <a:bodyPr/>
          <a:lstStyle/>
          <a:p>
            <a:r>
              <a:rPr lang="sv-SE" sz="2400" dirty="0"/>
              <a:t>Bidrar verksamheten till att stärka allas lika värde och rättigheter?</a:t>
            </a:r>
          </a:p>
          <a:p>
            <a:r>
              <a:rPr lang="sv-SE" sz="2400" dirty="0"/>
              <a:t>Risk för </a:t>
            </a:r>
            <a:r>
              <a:rPr lang="sv-SE" sz="2400" dirty="0" smtClean="0"/>
              <a:t>diskriminering?</a:t>
            </a:r>
          </a:p>
          <a:p>
            <a:r>
              <a:rPr lang="sv-SE" sz="2400" dirty="0" smtClean="0"/>
              <a:t>Begränsar vi människors möjligheter att göra objektiva val?</a:t>
            </a:r>
          </a:p>
          <a:p>
            <a:r>
              <a:rPr lang="sv-SE" sz="2400" dirty="0" smtClean="0"/>
              <a:t>Finns brister i insyn? Kan det granskas? </a:t>
            </a:r>
          </a:p>
          <a:p>
            <a:r>
              <a:rPr lang="sv-SE" sz="2400" dirty="0" smtClean="0"/>
              <a:t>Risk för olämplig påverkan?</a:t>
            </a:r>
          </a:p>
          <a:p>
            <a:pPr marL="0" indent="0">
              <a:buNone/>
            </a:pPr>
            <a:endParaRPr lang="sv-SE" sz="2400" dirty="0"/>
          </a:p>
          <a:p>
            <a:pPr>
              <a:buFont typeface="Wingdings" panose="05000000000000000000" pitchFamily="2" charset="2"/>
              <a:buChar char="Ø"/>
            </a:pPr>
            <a:r>
              <a:rPr lang="sv-SE" sz="2400" i="1" dirty="0" smtClean="0"/>
              <a:t>Behöver vi ta reda på mer?</a:t>
            </a:r>
          </a:p>
          <a:p>
            <a:endParaRPr lang="sv-SE" dirty="0"/>
          </a:p>
        </p:txBody>
      </p:sp>
      <p:sp>
        <p:nvSpPr>
          <p:cNvPr id="4" name="textruta 3"/>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97762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2000" y="908720"/>
            <a:ext cx="7560440" cy="1080000"/>
          </a:xfrm>
        </p:spPr>
        <p:txBody>
          <a:bodyPr/>
          <a:lstStyle/>
          <a:p>
            <a:r>
              <a:rPr lang="sv-SE" sz="2800" dirty="0" smtClean="0"/>
              <a:t>Hindras människor att skapa mening? </a:t>
            </a:r>
            <a:endParaRPr lang="sv-SE" sz="2800" dirty="0"/>
          </a:p>
        </p:txBody>
      </p:sp>
      <p:sp>
        <p:nvSpPr>
          <p:cNvPr id="3" name="Platshållare för innehåll 2"/>
          <p:cNvSpPr>
            <a:spLocks noGrp="1"/>
          </p:cNvSpPr>
          <p:nvPr>
            <p:ph idx="1"/>
          </p:nvPr>
        </p:nvSpPr>
        <p:spPr>
          <a:xfrm>
            <a:off x="994654" y="2204164"/>
            <a:ext cx="7200000" cy="3412976"/>
          </a:xfrm>
        </p:spPr>
        <p:txBody>
          <a:bodyPr/>
          <a:lstStyle/>
          <a:p>
            <a:r>
              <a:rPr lang="sv-SE" sz="2400" dirty="0" smtClean="0"/>
              <a:t>Begränsas </a:t>
            </a:r>
            <a:r>
              <a:rPr lang="sv-SE" sz="2400" dirty="0"/>
              <a:t>utrymmet för </a:t>
            </a:r>
            <a:r>
              <a:rPr lang="sv-SE" sz="2400" dirty="0" smtClean="0"/>
              <a:t>människors värderingar eller kultur?</a:t>
            </a:r>
            <a:endParaRPr lang="sv-SE" sz="2400" dirty="0"/>
          </a:p>
          <a:p>
            <a:r>
              <a:rPr lang="sv-SE" sz="2400" dirty="0"/>
              <a:t>Kan </a:t>
            </a:r>
            <a:r>
              <a:rPr lang="sv-SE" sz="2400" dirty="0" smtClean="0"/>
              <a:t>den </a:t>
            </a:r>
            <a:r>
              <a:rPr lang="sv-SE" sz="2400" dirty="0"/>
              <a:t>skapa utanförskap?</a:t>
            </a:r>
          </a:p>
          <a:p>
            <a:r>
              <a:rPr lang="sv-SE" sz="2400" dirty="0"/>
              <a:t>Kan </a:t>
            </a:r>
            <a:r>
              <a:rPr lang="sv-SE" sz="2400" dirty="0" smtClean="0"/>
              <a:t>den </a:t>
            </a:r>
            <a:r>
              <a:rPr lang="sv-SE" sz="2400" dirty="0"/>
              <a:t>begränsa religions- och yttrandefriheten för några grupper</a:t>
            </a:r>
            <a:r>
              <a:rPr lang="sv-SE" sz="2400" dirty="0" smtClean="0"/>
              <a:t>?</a:t>
            </a:r>
          </a:p>
          <a:p>
            <a:r>
              <a:rPr lang="sv-SE" sz="2400" dirty="0" smtClean="0"/>
              <a:t>Hindras människor att skapa mening tillsammans med andra?</a:t>
            </a:r>
          </a:p>
          <a:p>
            <a:endParaRPr lang="sv-SE" sz="2400" dirty="0"/>
          </a:p>
          <a:p>
            <a:pPr>
              <a:buFont typeface="Wingdings" panose="05000000000000000000" pitchFamily="2" charset="2"/>
              <a:buChar char="Ø"/>
            </a:pPr>
            <a:r>
              <a:rPr lang="sv-SE" sz="2400" i="1" dirty="0" smtClean="0"/>
              <a:t>Behöver vi ta reda på mer?</a:t>
            </a:r>
            <a:endParaRPr lang="sv-SE" sz="2400" i="1" dirty="0"/>
          </a:p>
          <a:p>
            <a:endParaRPr lang="sv-SE" dirty="0"/>
          </a:p>
        </p:txBody>
      </p:sp>
      <p:sp>
        <p:nvSpPr>
          <p:cNvPr id="4" name="textruta 3"/>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321296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3. Hur tar vi oss dit, till målet?</a:t>
            </a:r>
            <a:endParaRPr lang="sv-SE" dirty="0"/>
          </a:p>
        </p:txBody>
      </p:sp>
      <p:sp>
        <p:nvSpPr>
          <p:cNvPr id="3" name="Platshållare för innehåll 2"/>
          <p:cNvSpPr>
            <a:spLocks noGrp="1"/>
          </p:cNvSpPr>
          <p:nvPr>
            <p:ph idx="1"/>
          </p:nvPr>
        </p:nvSpPr>
        <p:spPr/>
        <p:txBody>
          <a:bodyPr/>
          <a:lstStyle/>
          <a:p>
            <a:r>
              <a:rPr lang="sv-SE" dirty="0" smtClean="0"/>
              <a:t>Hur hanterar vi utmaningarna vi nyss identifierat?</a:t>
            </a:r>
          </a:p>
          <a:p>
            <a:r>
              <a:rPr lang="sv-SE" dirty="0" smtClean="0"/>
              <a:t>Brainstorm!</a:t>
            </a:r>
          </a:p>
          <a:p>
            <a:r>
              <a:rPr lang="sv-SE" dirty="0" smtClean="0"/>
              <a:t>Lista kreativa lösningar! </a:t>
            </a:r>
          </a:p>
          <a:p>
            <a:r>
              <a:rPr lang="sv-SE" dirty="0" smtClean="0"/>
              <a:t>Kan </a:t>
            </a:r>
            <a:r>
              <a:rPr lang="sv-SE" dirty="0"/>
              <a:t>vi tänka på nytt sätt? </a:t>
            </a:r>
          </a:p>
        </p:txBody>
      </p:sp>
    </p:spTree>
    <p:extLst>
      <p:ext uri="{BB962C8B-B14F-4D97-AF65-F5344CB8AC3E}">
        <p14:creationId xmlns:p14="http://schemas.microsoft.com/office/powerpoint/2010/main" val="322343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4. Prioritera i din lista med kreativa lösningar!</a:t>
            </a:r>
            <a:endParaRPr lang="sv-SE" dirty="0"/>
          </a:p>
        </p:txBody>
      </p:sp>
      <p:sp>
        <p:nvSpPr>
          <p:cNvPr id="3" name="Platshållare för innehåll 2"/>
          <p:cNvSpPr>
            <a:spLocks noGrp="1"/>
          </p:cNvSpPr>
          <p:nvPr>
            <p:ph idx="1"/>
          </p:nvPr>
        </p:nvSpPr>
        <p:spPr>
          <a:xfrm>
            <a:off x="972000" y="2060848"/>
            <a:ext cx="7200000" cy="3412976"/>
          </a:xfrm>
        </p:spPr>
        <p:txBody>
          <a:bodyPr/>
          <a:lstStyle/>
          <a:p>
            <a:r>
              <a:rPr lang="sv-SE" sz="2400" dirty="0" smtClean="0"/>
              <a:t>Bäst på kort och lång sikt?</a:t>
            </a:r>
          </a:p>
          <a:p>
            <a:r>
              <a:rPr lang="sv-SE" sz="2400" dirty="0"/>
              <a:t>Är lösningen flexibel</a:t>
            </a:r>
            <a:r>
              <a:rPr lang="sv-SE" sz="2400" dirty="0" smtClean="0"/>
              <a:t>?</a:t>
            </a:r>
          </a:p>
          <a:p>
            <a:r>
              <a:rPr lang="sv-SE" sz="2400" dirty="0"/>
              <a:t>Om lösningarna krockar, går det att:</a:t>
            </a:r>
          </a:p>
          <a:p>
            <a:pPr lvl="1"/>
            <a:r>
              <a:rPr lang="sv-SE" sz="1800" dirty="0"/>
              <a:t>Hitta det minst dåliga? </a:t>
            </a:r>
          </a:p>
          <a:p>
            <a:pPr lvl="1"/>
            <a:r>
              <a:rPr lang="sv-SE" sz="1800" dirty="0"/>
              <a:t>Bygga runt eller kompensera?</a:t>
            </a:r>
          </a:p>
          <a:p>
            <a:pPr lvl="1"/>
            <a:r>
              <a:rPr lang="sv-SE" sz="1800" dirty="0"/>
              <a:t>Hitta helt nya kreativa lösningar?</a:t>
            </a:r>
          </a:p>
          <a:p>
            <a:pPr lvl="1"/>
            <a:r>
              <a:rPr lang="sv-SE" sz="1800" dirty="0"/>
              <a:t>Motivera på längre sikt?</a:t>
            </a:r>
          </a:p>
          <a:p>
            <a:pPr lvl="1"/>
            <a:r>
              <a:rPr lang="sv-SE" sz="1800" dirty="0"/>
              <a:t>Omformulera målet</a:t>
            </a:r>
            <a:r>
              <a:rPr lang="sv-SE" sz="1800" dirty="0" smtClean="0"/>
              <a:t>?</a:t>
            </a:r>
          </a:p>
          <a:p>
            <a:r>
              <a:rPr lang="sv-SE" sz="2400" dirty="0" smtClean="0"/>
              <a:t>Ekonomi</a:t>
            </a:r>
          </a:p>
          <a:p>
            <a:pPr lvl="1"/>
            <a:r>
              <a:rPr lang="sv-SE" sz="1800" dirty="0" smtClean="0"/>
              <a:t> Har vi råd med de önskvärda kreativa lösningarna? </a:t>
            </a:r>
            <a:br>
              <a:rPr lang="sv-SE" sz="1800" dirty="0" smtClean="0"/>
            </a:br>
            <a:r>
              <a:rPr lang="sv-SE" sz="1800" dirty="0" smtClean="0"/>
              <a:t>Om inte, hitta nya lösningar</a:t>
            </a:r>
            <a:r>
              <a:rPr lang="sv-SE" sz="1800" dirty="0"/>
              <a:t>! Eller, hitta dellösningar som på sikt leder till den föreslagna lösningen.</a:t>
            </a:r>
          </a:p>
          <a:p>
            <a:pPr lvl="1"/>
            <a:endParaRPr lang="sv-SE" dirty="0" smtClean="0"/>
          </a:p>
          <a:p>
            <a:endParaRPr lang="sv-SE" dirty="0" smtClean="0"/>
          </a:p>
          <a:p>
            <a:pPr lvl="1"/>
            <a:endParaRPr lang="sv-SE" dirty="0" smtClean="0"/>
          </a:p>
        </p:txBody>
      </p:sp>
    </p:spTree>
    <p:extLst>
      <p:ext uri="{BB962C8B-B14F-4D97-AF65-F5344CB8AC3E}">
        <p14:creationId xmlns:p14="http://schemas.microsoft.com/office/powerpoint/2010/main" val="77726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Titta på målet igen</a:t>
            </a:r>
            <a:endParaRPr lang="sv-SE" dirty="0"/>
          </a:p>
        </p:txBody>
      </p:sp>
      <p:sp>
        <p:nvSpPr>
          <p:cNvPr id="3" name="Platshållare för innehåll 2"/>
          <p:cNvSpPr>
            <a:spLocks noGrp="1"/>
          </p:cNvSpPr>
          <p:nvPr>
            <p:ph idx="1"/>
          </p:nvPr>
        </p:nvSpPr>
        <p:spPr/>
        <p:txBody>
          <a:bodyPr/>
          <a:lstStyle/>
          <a:p>
            <a:r>
              <a:rPr lang="sv-SE" dirty="0" smtClean="0"/>
              <a:t>Det ni vill uppnå eller lösa med verksamheten:</a:t>
            </a:r>
            <a:br>
              <a:rPr lang="sv-SE" dirty="0" smtClean="0"/>
            </a:br>
            <a:r>
              <a:rPr lang="sv-SE" dirty="0" smtClean="0"/>
              <a:t>Behöver det vidareutvecklas, för att tydliggöra riktningen mot hållbarhet? </a:t>
            </a:r>
            <a:endParaRPr lang="sv-SE" dirty="0"/>
          </a:p>
        </p:txBody>
      </p:sp>
    </p:spTree>
    <p:extLst>
      <p:ext uri="{BB962C8B-B14F-4D97-AF65-F5344CB8AC3E}">
        <p14:creationId xmlns:p14="http://schemas.microsoft.com/office/powerpoint/2010/main" val="2628277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 2"/>
          <p:cNvGrpSpPr/>
          <p:nvPr/>
        </p:nvGrpSpPr>
        <p:grpSpPr>
          <a:xfrm>
            <a:off x="1763688" y="2564904"/>
            <a:ext cx="5936243" cy="3647718"/>
            <a:chOff x="648359" y="1288447"/>
            <a:chExt cx="7847283" cy="4377952"/>
          </a:xfrm>
        </p:grpSpPr>
        <p:sp>
          <p:nvSpPr>
            <p:cNvPr id="12" name="Content Placeholder 2"/>
            <p:cNvSpPr txBox="1">
              <a:spLocks/>
            </p:cNvSpPr>
            <p:nvPr/>
          </p:nvSpPr>
          <p:spPr>
            <a:xfrm>
              <a:off x="648359" y="1288447"/>
              <a:ext cx="7847283" cy="4377952"/>
            </a:xfrm>
            <a:prstGeom prst="rect">
              <a:avLst/>
            </a:prstGeom>
          </p:spPr>
          <p:txBody>
            <a:bodyPr vert="horz" lIns="55721" tIns="27861" rIns="55721" bIns="27861" rtlCol="0">
              <a:normAutofit/>
            </a:bodyPr>
            <a:lstStyle>
              <a:defPPr>
                <a:defRPr lang="sv-SE"/>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a:lstStyle>
            <a:p>
              <a:pPr>
                <a:spcAft>
                  <a:spcPts val="1463"/>
                </a:spcAft>
              </a:pPr>
              <a:r>
                <a:rPr lang="sv-SE" sz="1341" b="1" dirty="0"/>
                <a:t>I det hållbara samhället utsätts inte naturen för systematisk… </a:t>
              </a:r>
            </a:p>
            <a:p>
              <a:pPr marL="824189" indent="-278599">
                <a:spcAft>
                  <a:spcPts val="1950"/>
                </a:spcAft>
                <a:buFont typeface="Arial" panose="020B0604020202020204" pitchFamily="34" charset="0"/>
                <a:buAutoNum type="arabicPeriod"/>
              </a:pPr>
              <a:r>
                <a:rPr lang="sv-SE" sz="1341" dirty="0"/>
                <a:t>…koncentrationsökning av ämnen från berggrunden</a:t>
              </a:r>
            </a:p>
            <a:p>
              <a:pPr marL="824189" indent="-278599">
                <a:spcAft>
                  <a:spcPts val="1950"/>
                </a:spcAft>
                <a:buFont typeface="Arial" panose="020B0604020202020204" pitchFamily="34" charset="0"/>
                <a:buAutoNum type="arabicPeriod"/>
              </a:pPr>
              <a:r>
                <a:rPr lang="sv-SE" sz="1341" dirty="0"/>
                <a:t>…koncentrationsökning av ämnen från samhällets produktion</a:t>
              </a:r>
            </a:p>
            <a:p>
              <a:pPr marL="824189" indent="-278599">
                <a:spcAft>
                  <a:spcPts val="1950"/>
                </a:spcAft>
                <a:buFont typeface="Arial" panose="020B0604020202020204" pitchFamily="34" charset="0"/>
                <a:buAutoNum type="arabicPeriod"/>
              </a:pPr>
              <a:r>
                <a:rPr lang="sv-SE" sz="1341" dirty="0"/>
                <a:t>…undanträngning med fysiska metoder</a:t>
              </a:r>
            </a:p>
            <a:p>
              <a:pPr>
                <a:spcAft>
                  <a:spcPts val="1463"/>
                </a:spcAft>
              </a:pPr>
              <a:r>
                <a:rPr lang="sv-SE" sz="1341" b="1" dirty="0"/>
                <a:t>och det finns inga strukturella hinder för människors…</a:t>
              </a:r>
            </a:p>
            <a:p>
              <a:pPr marL="545591">
                <a:spcAft>
                  <a:spcPts val="1950"/>
                </a:spcAft>
              </a:pPr>
              <a:r>
                <a:rPr lang="sv-SE" sz="1341" dirty="0"/>
                <a:t>4-8. …</a:t>
              </a:r>
              <a:r>
                <a:rPr lang="sv-SE" sz="1341" dirty="0" smtClean="0"/>
                <a:t>hälsa, inflytande</a:t>
              </a:r>
              <a:r>
                <a:rPr lang="sv-SE" sz="1341" dirty="0"/>
                <a:t>, kompetens, opartiskhet och meningsskapande.</a:t>
              </a:r>
            </a:p>
          </p:txBody>
        </p:sp>
        <p:pic>
          <p:nvPicPr>
            <p:cNvPr id="2150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557" y="1911974"/>
              <a:ext cx="509587"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992" y="2610548"/>
              <a:ext cx="509587" cy="485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50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556" y="3356992"/>
              <a:ext cx="509588" cy="48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150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2556" y="4453866"/>
              <a:ext cx="495024" cy="46608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pic>
        <p:nvPicPr>
          <p:cNvPr id="10"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856" y="5202337"/>
            <a:ext cx="518648" cy="518648"/>
          </a:xfrm>
          <a:prstGeom prst="rect">
            <a:avLst/>
          </a:prstGeom>
        </p:spPr>
      </p:pic>
      <p:sp>
        <p:nvSpPr>
          <p:cNvPr id="4" name="textruta 3"/>
          <p:cNvSpPr txBox="1"/>
          <p:nvPr/>
        </p:nvSpPr>
        <p:spPr>
          <a:xfrm>
            <a:off x="827584" y="2049270"/>
            <a:ext cx="6461705" cy="369332"/>
          </a:xfrm>
          <a:prstGeom prst="rect">
            <a:avLst/>
          </a:prstGeom>
          <a:noFill/>
        </p:spPr>
        <p:txBody>
          <a:bodyPr wrap="none" rtlCol="0">
            <a:spAutoFit/>
          </a:bodyPr>
          <a:lstStyle/>
          <a:p>
            <a:r>
              <a:rPr lang="sv-SE" dirty="0" smtClean="0"/>
              <a:t>Du planerar verksamhet inom ramen för Hållbarhetsprinciperna:</a:t>
            </a:r>
            <a:endParaRPr lang="sv-SE" dirty="0"/>
          </a:p>
        </p:txBody>
      </p:sp>
      <p:sp>
        <p:nvSpPr>
          <p:cNvPr id="11" name="Rubrik 1"/>
          <p:cNvSpPr txBox="1">
            <a:spLocks/>
          </p:cNvSpPr>
          <p:nvPr/>
        </p:nvSpPr>
        <p:spPr>
          <a:xfrm>
            <a:off x="852504" y="576892"/>
            <a:ext cx="8388424" cy="108000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chemeClr val="tx1"/>
                </a:solidFill>
                <a:latin typeface="Century Gothic" pitchFamily="34" charset="0"/>
                <a:ea typeface="+mj-ea"/>
                <a:cs typeface="+mj-cs"/>
              </a:defRPr>
            </a:lvl1pPr>
          </a:lstStyle>
          <a:p>
            <a:r>
              <a:rPr lang="sv-SE" dirty="0" smtClean="0"/>
              <a:t>GRATTIS!!</a:t>
            </a:r>
          </a:p>
          <a:p>
            <a:r>
              <a:rPr lang="sv-SE" dirty="0" smtClean="0"/>
              <a:t>Du har tagit steg i hållbar riktning!</a:t>
            </a:r>
            <a:endParaRPr lang="sv-SE" dirty="0"/>
          </a:p>
        </p:txBody>
      </p:sp>
    </p:spTree>
    <p:extLst>
      <p:ext uri="{BB962C8B-B14F-4D97-AF65-F5344CB8AC3E}">
        <p14:creationId xmlns:p14="http://schemas.microsoft.com/office/powerpoint/2010/main" val="3213011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 Vad ska vi uppnå med verksamheten? </a:t>
            </a:r>
            <a:endParaRPr lang="sv-SE" dirty="0"/>
          </a:p>
        </p:txBody>
      </p:sp>
      <p:sp>
        <p:nvSpPr>
          <p:cNvPr id="3" name="Platshållare för innehåll 2"/>
          <p:cNvSpPr>
            <a:spLocks noGrp="1"/>
          </p:cNvSpPr>
          <p:nvPr>
            <p:ph idx="1"/>
          </p:nvPr>
        </p:nvSpPr>
        <p:spPr/>
        <p:txBody>
          <a:bodyPr/>
          <a:lstStyle/>
          <a:p>
            <a:r>
              <a:rPr lang="sv-SE" dirty="0" smtClean="0"/>
              <a:t>Vad </a:t>
            </a:r>
            <a:r>
              <a:rPr lang="sv-SE" dirty="0"/>
              <a:t>ska vi lösa, vad är </a:t>
            </a:r>
            <a:r>
              <a:rPr lang="sv-SE" dirty="0" smtClean="0"/>
              <a:t>utmaningen?</a:t>
            </a:r>
          </a:p>
          <a:p>
            <a:pPr marL="0" indent="0">
              <a:buNone/>
            </a:pPr>
            <a:endParaRPr lang="sv-SE" dirty="0" smtClean="0"/>
          </a:p>
          <a:p>
            <a:endParaRPr lang="sv-SE" dirty="0"/>
          </a:p>
        </p:txBody>
      </p:sp>
    </p:spTree>
    <p:extLst>
      <p:ext uri="{BB962C8B-B14F-4D97-AF65-F5344CB8AC3E}">
        <p14:creationId xmlns:p14="http://schemas.microsoft.com/office/powerpoint/2010/main" val="228164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2. Hur påverkar det hållbarhet?</a:t>
            </a:r>
            <a:endParaRPr lang="sv-SE" dirty="0"/>
          </a:p>
        </p:txBody>
      </p:sp>
      <p:sp>
        <p:nvSpPr>
          <p:cNvPr id="3" name="Platshållare för innehåll 2"/>
          <p:cNvSpPr>
            <a:spLocks noGrp="1"/>
          </p:cNvSpPr>
          <p:nvPr>
            <p:ph idx="1"/>
          </p:nvPr>
        </p:nvSpPr>
        <p:spPr/>
        <p:txBody>
          <a:bodyPr/>
          <a:lstStyle/>
          <a:p>
            <a:r>
              <a:rPr lang="sv-SE" sz="2400" dirty="0" smtClean="0"/>
              <a:t>Analysera med stöd av frågorna i kommande bilder. </a:t>
            </a:r>
          </a:p>
          <a:p>
            <a:r>
              <a:rPr lang="sv-SE" sz="2400" dirty="0" smtClean="0"/>
              <a:t>Lyft fram både sådant som bidrar till och sådant som har negativ påverkan på hållbarhet. </a:t>
            </a:r>
          </a:p>
          <a:p>
            <a:r>
              <a:rPr lang="sv-SE" sz="2400" dirty="0" smtClean="0"/>
              <a:t>Vissa frågor är </a:t>
            </a:r>
            <a:r>
              <a:rPr lang="sv-SE" sz="2400" dirty="0"/>
              <a:t>mer och andra mindre relevanta för </a:t>
            </a:r>
            <a:r>
              <a:rPr lang="sv-SE" sz="2400" dirty="0" smtClean="0"/>
              <a:t>er verksamhet men ta gärna en extra funderare. </a:t>
            </a:r>
          </a:p>
          <a:p>
            <a:r>
              <a:rPr lang="sv-SE" sz="2400" dirty="0" smtClean="0"/>
              <a:t>Gör analysen utifrån det ni vet eller enkelt kan ta reda på.</a:t>
            </a:r>
          </a:p>
          <a:p>
            <a:pPr marL="355600" lvl="1" indent="0">
              <a:buNone/>
            </a:pPr>
            <a:endParaRPr lang="sv-SE" dirty="0"/>
          </a:p>
          <a:p>
            <a:pPr lvl="1"/>
            <a:endParaRPr lang="sv-SE" dirty="0"/>
          </a:p>
        </p:txBody>
      </p:sp>
    </p:spTree>
    <p:extLst>
      <p:ext uri="{BB962C8B-B14F-4D97-AF65-F5344CB8AC3E}">
        <p14:creationId xmlns:p14="http://schemas.microsoft.com/office/powerpoint/2010/main" val="132670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980728"/>
            <a:ext cx="7200000" cy="1080000"/>
          </a:xfrm>
        </p:spPr>
        <p:txBody>
          <a:bodyPr/>
          <a:lstStyle/>
          <a:p>
            <a:r>
              <a:rPr lang="sv-SE" sz="2800" dirty="0" smtClean="0"/>
              <a:t>Är vi beroende av eller använder vi tex fossila bränslen, tungmetaller eller konstgödsel i den planerade verksamheten?</a:t>
            </a:r>
            <a:r>
              <a:rPr lang="sv-SE" sz="2400" dirty="0"/>
              <a:t/>
            </a:r>
            <a:br>
              <a:rPr lang="sv-SE" sz="2400" dirty="0"/>
            </a:br>
            <a:endParaRPr lang="sv-SE" sz="2400" dirty="0"/>
          </a:p>
        </p:txBody>
      </p:sp>
      <p:sp>
        <p:nvSpPr>
          <p:cNvPr id="3" name="Platshållare för innehåll 2"/>
          <p:cNvSpPr>
            <a:spLocks noGrp="1"/>
          </p:cNvSpPr>
          <p:nvPr>
            <p:ph idx="1"/>
          </p:nvPr>
        </p:nvSpPr>
        <p:spPr>
          <a:xfrm>
            <a:off x="971600" y="3284984"/>
            <a:ext cx="7200000" cy="3412976"/>
          </a:xfrm>
        </p:spPr>
        <p:txBody>
          <a:bodyPr/>
          <a:lstStyle/>
          <a:p>
            <a:pPr marL="0" indent="0">
              <a:buNone/>
            </a:pPr>
            <a:r>
              <a:rPr lang="sv-SE" sz="2400" dirty="0" smtClean="0"/>
              <a:t>Tex</a:t>
            </a:r>
            <a:r>
              <a:rPr lang="sv-SE" sz="2400" dirty="0"/>
              <a:t> </a:t>
            </a:r>
            <a:r>
              <a:rPr lang="sv-SE" sz="2400" dirty="0" smtClean="0"/>
              <a:t>i transporter, matproduktion, uppvärmning, varor eller produkter.</a:t>
            </a:r>
          </a:p>
          <a:p>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4" name="textruta 3"/>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422527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2000" y="1124744"/>
            <a:ext cx="7200000" cy="1080000"/>
          </a:xfrm>
        </p:spPr>
        <p:txBody>
          <a:bodyPr/>
          <a:lstStyle/>
          <a:p>
            <a:r>
              <a:rPr lang="sv-SE" sz="2800" dirty="0" smtClean="0"/>
              <a:t>Är vi beroende av eller använder vi några kemikalier som är producerade av samhället i den planerade verksamheten?</a:t>
            </a:r>
            <a:r>
              <a:rPr lang="sv-SE" sz="2800" dirty="0"/>
              <a:t/>
            </a:r>
            <a:br>
              <a:rPr lang="sv-SE" sz="2800" dirty="0"/>
            </a:br>
            <a:endParaRPr lang="sv-SE" sz="2800" dirty="0">
              <a:solidFill>
                <a:srgbClr val="FF0000"/>
              </a:solidFill>
            </a:endParaRPr>
          </a:p>
        </p:txBody>
      </p:sp>
      <p:sp>
        <p:nvSpPr>
          <p:cNvPr id="3" name="Platshållare för innehåll 2"/>
          <p:cNvSpPr>
            <a:spLocks noGrp="1"/>
          </p:cNvSpPr>
          <p:nvPr>
            <p:ph idx="1"/>
          </p:nvPr>
        </p:nvSpPr>
        <p:spPr>
          <a:xfrm>
            <a:off x="972000" y="3140968"/>
            <a:ext cx="7200000" cy="3412976"/>
          </a:xfrm>
        </p:spPr>
        <p:txBody>
          <a:bodyPr/>
          <a:lstStyle/>
          <a:p>
            <a:pPr marL="0" indent="0">
              <a:buNone/>
            </a:pPr>
            <a:r>
              <a:rPr lang="sv-SE" sz="2400" dirty="0" smtClean="0"/>
              <a:t>Tex</a:t>
            </a:r>
            <a:r>
              <a:rPr lang="sv-SE" sz="2400" dirty="0"/>
              <a:t>, </a:t>
            </a:r>
            <a:r>
              <a:rPr lang="sv-SE" sz="2400" dirty="0" smtClean="0"/>
              <a:t>plaster, flamskyddsmedel, långlivade</a:t>
            </a:r>
            <a:r>
              <a:rPr lang="sv-SE" sz="2400" dirty="0"/>
              <a:t>, bioackumulerande och toxiska ämnen, hormonstörande kemikalier, konstgödsel substanser som inte existerar naturligt och som är </a:t>
            </a:r>
            <a:r>
              <a:rPr lang="sv-SE" sz="2400" dirty="0" smtClean="0"/>
              <a:t>långlivade</a:t>
            </a:r>
          </a:p>
          <a:p>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5" name="textruta 4"/>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143265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2000" y="1124744"/>
            <a:ext cx="7200000" cy="1080000"/>
          </a:xfrm>
        </p:spPr>
        <p:txBody>
          <a:bodyPr/>
          <a:lstStyle/>
          <a:p>
            <a:r>
              <a:rPr lang="sv-SE" sz="2800" dirty="0"/>
              <a:t>Finns </a:t>
            </a:r>
            <a:r>
              <a:rPr lang="sv-SE" sz="2800" dirty="0" smtClean="0"/>
              <a:t>det aktiviteter eller produkter i den planerade verksamheten </a:t>
            </a:r>
            <a:r>
              <a:rPr lang="sv-SE" sz="2800" dirty="0"/>
              <a:t>som bidrar </a:t>
            </a:r>
            <a:r>
              <a:rPr lang="sv-SE" sz="2800" dirty="0" smtClean="0"/>
              <a:t>till </a:t>
            </a:r>
            <a:r>
              <a:rPr lang="sv-SE" sz="2800" dirty="0"/>
              <a:t>fysisk undanträngning av naturen?</a:t>
            </a:r>
            <a:r>
              <a:rPr lang="sv-SE" dirty="0"/>
              <a:t/>
            </a:r>
            <a:br>
              <a:rPr lang="sv-SE" dirty="0"/>
            </a:br>
            <a:endParaRPr lang="sv-SE" sz="2800" dirty="0">
              <a:solidFill>
                <a:srgbClr val="FF0000"/>
              </a:solidFill>
            </a:endParaRPr>
          </a:p>
        </p:txBody>
      </p:sp>
      <p:sp>
        <p:nvSpPr>
          <p:cNvPr id="3" name="Platshållare för innehåll 2"/>
          <p:cNvSpPr>
            <a:spLocks noGrp="1"/>
          </p:cNvSpPr>
          <p:nvPr>
            <p:ph idx="1"/>
          </p:nvPr>
        </p:nvSpPr>
        <p:spPr>
          <a:xfrm>
            <a:off x="965598" y="2924944"/>
            <a:ext cx="7200000" cy="3412976"/>
          </a:xfrm>
        </p:spPr>
        <p:txBody>
          <a:bodyPr/>
          <a:lstStyle/>
          <a:p>
            <a:r>
              <a:rPr lang="sv-SE" sz="2400" dirty="0" smtClean="0"/>
              <a:t>Bidrar det tex till</a:t>
            </a:r>
            <a:r>
              <a:rPr lang="sv-SE" sz="2400" dirty="0"/>
              <a:t>, </a:t>
            </a:r>
            <a:r>
              <a:rPr lang="sv-SE" sz="2400" dirty="0" smtClean="0"/>
              <a:t>överanvändning </a:t>
            </a:r>
            <a:r>
              <a:rPr lang="sv-SE" sz="2400" dirty="0"/>
              <a:t>av </a:t>
            </a:r>
            <a:r>
              <a:rPr lang="sv-SE" sz="2400" dirty="0" smtClean="0"/>
              <a:t>sötvatten, avskogning</a:t>
            </a:r>
            <a:r>
              <a:rPr lang="sv-SE" sz="2400" dirty="0"/>
              <a:t>, vanskötsel av </a:t>
            </a:r>
            <a:r>
              <a:rPr lang="sv-SE" sz="2400" dirty="0" smtClean="0"/>
              <a:t>ekosystem, </a:t>
            </a:r>
            <a:r>
              <a:rPr lang="sv-SE" sz="2400" dirty="0"/>
              <a:t>deponering av avfall, </a:t>
            </a:r>
            <a:r>
              <a:rPr lang="sv-SE" sz="2400" dirty="0" smtClean="0"/>
              <a:t>överfiske, direkt </a:t>
            </a:r>
            <a:r>
              <a:rPr lang="sv-SE" sz="2400" dirty="0"/>
              <a:t>eller indirekt </a:t>
            </a:r>
            <a:r>
              <a:rPr lang="sv-SE" sz="2400" dirty="0" smtClean="0"/>
              <a:t>landskapsförändring?</a:t>
            </a:r>
          </a:p>
          <a:p>
            <a:r>
              <a:rPr lang="sv-SE" sz="2400" dirty="0" smtClean="0"/>
              <a:t>Används palmolja eller stora mängder papper?</a:t>
            </a:r>
          </a:p>
          <a:p>
            <a:r>
              <a:rPr lang="sv-SE" sz="2400" dirty="0" smtClean="0"/>
              <a:t>Utarmas förutsättningarna </a:t>
            </a:r>
            <a:r>
              <a:rPr lang="sv-SE" sz="2400" dirty="0"/>
              <a:t>för fiskens livsmiljöer </a:t>
            </a:r>
            <a:r>
              <a:rPr lang="sv-SE" sz="2400" dirty="0" smtClean="0"/>
              <a:t>eller bebyggs odlingsbar </a:t>
            </a:r>
            <a:r>
              <a:rPr lang="sv-SE" sz="2400" smtClean="0"/>
              <a:t>mark?</a:t>
            </a:r>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5" name="textruta 4"/>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349026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H</a:t>
            </a:r>
            <a:r>
              <a:rPr lang="sv-SE" sz="2800" dirty="0" smtClean="0"/>
              <a:t>indras människors fysiska och psykiska hälsa systematiskt?</a:t>
            </a:r>
            <a:br>
              <a:rPr lang="sv-SE" sz="2800" dirty="0" smtClean="0"/>
            </a:br>
            <a:endParaRPr lang="sv-SE" sz="2800" dirty="0"/>
          </a:p>
        </p:txBody>
      </p:sp>
      <p:sp>
        <p:nvSpPr>
          <p:cNvPr id="3" name="Platshållare för innehåll 2"/>
          <p:cNvSpPr>
            <a:spLocks noGrp="1"/>
          </p:cNvSpPr>
          <p:nvPr>
            <p:ph idx="1"/>
          </p:nvPr>
        </p:nvSpPr>
        <p:spPr>
          <a:xfrm>
            <a:off x="972000" y="2636912"/>
            <a:ext cx="7200000" cy="3412976"/>
          </a:xfrm>
        </p:spPr>
        <p:txBody>
          <a:bodyPr/>
          <a:lstStyle/>
          <a:p>
            <a:r>
              <a:rPr lang="sv-SE" sz="2400" dirty="0" smtClean="0"/>
              <a:t>Säkerhet och trygghet för alla?</a:t>
            </a:r>
          </a:p>
          <a:p>
            <a:r>
              <a:rPr lang="sv-SE" sz="2400" dirty="0" smtClean="0"/>
              <a:t>Fysiologiskt: ergonomiskt, luft, ljud, mat &amp; dryck, tidsplanering.</a:t>
            </a:r>
          </a:p>
          <a:p>
            <a:r>
              <a:rPr lang="sv-SE" sz="2400" dirty="0" smtClean="0"/>
              <a:t>Kan det bidra till stress, psykisk ohälsa?</a:t>
            </a:r>
          </a:p>
          <a:p>
            <a:endParaRPr lang="sv-SE" sz="2400" dirty="0" smtClean="0">
              <a:solidFill>
                <a:srgbClr val="FF0000"/>
              </a:solidFill>
            </a:endParaRPr>
          </a:p>
          <a:p>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4" name="textruta 3"/>
          <p:cNvSpPr txBox="1"/>
          <p:nvPr/>
        </p:nvSpPr>
        <p:spPr>
          <a:xfrm>
            <a:off x="6516216" y="170056"/>
            <a:ext cx="200076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46489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Hindras människors inflytande systematiskt</a:t>
            </a:r>
            <a:r>
              <a:rPr lang="sv-SE" sz="2800" dirty="0"/>
              <a:t>? Undertrycks yttrandefrihet eller förbises åsikter?</a:t>
            </a:r>
            <a:br>
              <a:rPr lang="sv-SE" sz="2800" dirty="0"/>
            </a:br>
            <a:endParaRPr lang="sv-SE" sz="2800" dirty="0"/>
          </a:p>
        </p:txBody>
      </p:sp>
      <p:sp>
        <p:nvSpPr>
          <p:cNvPr id="3" name="Platshållare för innehåll 2"/>
          <p:cNvSpPr>
            <a:spLocks noGrp="1"/>
          </p:cNvSpPr>
          <p:nvPr>
            <p:ph idx="1"/>
          </p:nvPr>
        </p:nvSpPr>
        <p:spPr>
          <a:xfrm>
            <a:off x="972000" y="2636912"/>
            <a:ext cx="7200000" cy="3412976"/>
          </a:xfrm>
        </p:spPr>
        <p:txBody>
          <a:bodyPr/>
          <a:lstStyle/>
          <a:p>
            <a:r>
              <a:rPr lang="sv-SE" sz="2400" dirty="0" smtClean="0"/>
              <a:t>Upplever målgruppenen eller delar av den låg grad av inflytande?</a:t>
            </a:r>
          </a:p>
          <a:p>
            <a:r>
              <a:rPr lang="sv-SE" sz="2400" dirty="0" smtClean="0"/>
              <a:t>Är målgruppen involverad i planeringen?</a:t>
            </a:r>
          </a:p>
          <a:p>
            <a:r>
              <a:rPr lang="sv-SE" sz="2400" dirty="0" smtClean="0"/>
              <a:t>Känner alla till vilka möjligheter till inflytande som finns?</a:t>
            </a:r>
          </a:p>
          <a:p>
            <a:endParaRPr lang="sv-SE" sz="2400" dirty="0"/>
          </a:p>
          <a:p>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4" name="textruta 3"/>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131088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Hindras människor systematiskt att uppnå kompetens eller lärande? </a:t>
            </a:r>
            <a:endParaRPr lang="sv-SE" sz="2800" dirty="0"/>
          </a:p>
        </p:txBody>
      </p:sp>
      <p:sp>
        <p:nvSpPr>
          <p:cNvPr id="3" name="Platshållare för innehåll 2"/>
          <p:cNvSpPr>
            <a:spLocks noGrp="1"/>
          </p:cNvSpPr>
          <p:nvPr>
            <p:ph idx="1"/>
          </p:nvPr>
        </p:nvSpPr>
        <p:spPr>
          <a:xfrm>
            <a:off x="972000" y="2492896"/>
            <a:ext cx="7200000" cy="3412976"/>
          </a:xfrm>
        </p:spPr>
        <p:txBody>
          <a:bodyPr/>
          <a:lstStyle/>
          <a:p>
            <a:r>
              <a:rPr lang="sv-SE" sz="2400" dirty="0" smtClean="0"/>
              <a:t>Finns delar i målgruppen som hindras att uppnå eller bibehålla lärande, kompetens eller personlig utveckling?</a:t>
            </a:r>
          </a:p>
          <a:p>
            <a:endParaRPr lang="sv-SE" sz="2400" dirty="0"/>
          </a:p>
          <a:p>
            <a:endParaRPr lang="sv-SE" sz="2400" dirty="0" smtClean="0"/>
          </a:p>
          <a:p>
            <a:endParaRPr lang="sv-SE" sz="2400" dirty="0" smtClean="0"/>
          </a:p>
          <a:p>
            <a:pPr>
              <a:buFont typeface="Wingdings" panose="05000000000000000000" pitchFamily="2" charset="2"/>
              <a:buChar char="Ø"/>
            </a:pPr>
            <a:r>
              <a:rPr lang="sv-SE" sz="2400" i="1" dirty="0" smtClean="0"/>
              <a:t>Behöver vi ta reda på mer?</a:t>
            </a:r>
            <a:endParaRPr lang="sv-SE" sz="2400" i="1" dirty="0"/>
          </a:p>
        </p:txBody>
      </p:sp>
      <p:sp>
        <p:nvSpPr>
          <p:cNvPr id="4" name="textruta 3"/>
          <p:cNvSpPr txBox="1"/>
          <p:nvPr/>
        </p:nvSpPr>
        <p:spPr>
          <a:xfrm>
            <a:off x="6516216" y="170056"/>
            <a:ext cx="201622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400" dirty="0" smtClean="0"/>
              <a:t>Analys utifrån hållbarhetsprinciperna</a:t>
            </a:r>
            <a:endParaRPr lang="sv-SE" sz="1400" dirty="0"/>
          </a:p>
        </p:txBody>
      </p:sp>
    </p:spTree>
    <p:extLst>
      <p:ext uri="{BB962C8B-B14F-4D97-AF65-F5344CB8AC3E}">
        <p14:creationId xmlns:p14="http://schemas.microsoft.com/office/powerpoint/2010/main" val="2421984704"/>
      </p:ext>
    </p:extLst>
  </p:cSld>
  <p:clrMapOvr>
    <a:masterClrMapping/>
  </p:clrMapOvr>
</p:sld>
</file>

<file path=ppt/theme/theme1.xml><?xml version="1.0" encoding="utf-8"?>
<a:theme xmlns:a="http://schemas.openxmlformats.org/drawingml/2006/main" name="Office-tema">
  <a:themeElements>
    <a:clrScheme name="Hudiksvall">
      <a:dk1>
        <a:sysClr val="windowText" lastClr="000000"/>
      </a:dk1>
      <a:lt1>
        <a:sysClr val="window" lastClr="FFFFFF"/>
      </a:lt1>
      <a:dk2>
        <a:srgbClr val="1F497D"/>
      </a:dk2>
      <a:lt2>
        <a:srgbClr val="EEECE1"/>
      </a:lt2>
      <a:accent1>
        <a:srgbClr val="ED1C24"/>
      </a:accent1>
      <a:accent2>
        <a:srgbClr val="66B32D"/>
      </a:accent2>
      <a:accent3>
        <a:srgbClr val="0279CA"/>
      </a:accent3>
      <a:accent4>
        <a:srgbClr val="122068"/>
      </a:accent4>
      <a:accent5>
        <a:srgbClr val="C498C4"/>
      </a:accent5>
      <a:accent6>
        <a:srgbClr val="C7E2C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Hudiksvall</Template>
  <TotalTime>989</TotalTime>
  <Words>1569</Words>
  <Application>Microsoft Office PowerPoint</Application>
  <PresentationFormat>Bildspel på skärmen (4:3)</PresentationFormat>
  <Paragraphs>198</Paragraphs>
  <Slides>15</Slides>
  <Notes>12</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15</vt:i4>
      </vt:variant>
    </vt:vector>
  </HeadingPairs>
  <TitlesOfParts>
    <vt:vector size="23" baseType="lpstr">
      <vt:lpstr>MS PGothic</vt:lpstr>
      <vt:lpstr>Arial</vt:lpstr>
      <vt:lpstr>Calibri</vt:lpstr>
      <vt:lpstr>Century Gothic</vt:lpstr>
      <vt:lpstr>Garamond</vt:lpstr>
      <vt:lpstr>Verdana</vt:lpstr>
      <vt:lpstr>Wingdings</vt:lpstr>
      <vt:lpstr>Office-tema</vt:lpstr>
      <vt:lpstr>Hållbarhetsanalys i fyra steg</vt:lpstr>
      <vt:lpstr>1. Vad ska vi uppnå med verksamheten? </vt:lpstr>
      <vt:lpstr>2. Hur påverkar det hållbarhet?</vt:lpstr>
      <vt:lpstr>Är vi beroende av eller använder vi tex fossila bränslen, tungmetaller eller konstgödsel i den planerade verksamheten? </vt:lpstr>
      <vt:lpstr>Är vi beroende av eller använder vi några kemikalier som är producerade av samhället i den planerade verksamheten? </vt:lpstr>
      <vt:lpstr>Finns det aktiviteter eller produkter i den planerade verksamheten som bidrar till fysisk undanträngning av naturen? </vt:lpstr>
      <vt:lpstr>Hindras människors fysiska och psykiska hälsa systematiskt? </vt:lpstr>
      <vt:lpstr>Hindras människors inflytande systematiskt? Undertrycks yttrandefrihet eller förbises åsikter? </vt:lpstr>
      <vt:lpstr>Hindras människor systematiskt att uppnå kompetens eller lärande? </vt:lpstr>
      <vt:lpstr>Bidrar vi till att människor kan vara objektiva och neutrala? </vt:lpstr>
      <vt:lpstr>Hindras människor att skapa mening? </vt:lpstr>
      <vt:lpstr>3. Hur tar vi oss dit, till målet?</vt:lpstr>
      <vt:lpstr>4. Prioritera i din lista med kreativa lösningar!</vt:lpstr>
      <vt:lpstr>Titta på målet igen</vt:lpstr>
      <vt:lpstr>PowerPoint-presentation</vt:lpstr>
    </vt:vector>
  </TitlesOfParts>
  <Company>Hudiksvalls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Hållbarhetsanalys</dc:title>
  <dc:creator>Alvolin, Jenny</dc:creator>
  <dc:description>HUDIK9000, v2.0, 2012-11-13</dc:description>
  <cp:lastModifiedBy>Alvolin, Jenny</cp:lastModifiedBy>
  <cp:revision>83</cp:revision>
  <cp:lastPrinted>2017-11-27T12:10:12Z</cp:lastPrinted>
  <dcterms:created xsi:type="dcterms:W3CDTF">2017-03-06T10:00:30Z</dcterms:created>
  <dcterms:modified xsi:type="dcterms:W3CDTF">2018-04-20T14:02:03Z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dpLanguage">
    <vt:lpwstr>Svenska</vt:lpwstr>
  </property>
  <property fmtid="{D5CDD505-2E9C-101B-9397-08002B2CF9AE}" pid="3" name="cdpOrganization">
    <vt:lpwstr> </vt:lpwstr>
  </property>
  <property fmtid="{D5CDD505-2E9C-101B-9397-08002B2CF9AE}" pid="4" name="cdpUnit">
    <vt:lpwstr> </vt:lpwstr>
  </property>
  <property fmtid="{D5CDD505-2E9C-101B-9397-08002B2CF9AE}" pid="5" name="cdpWorkPlace">
    <vt:lpwstr> </vt:lpwstr>
  </property>
  <property fmtid="{D5CDD505-2E9C-101B-9397-08002B2CF9AE}" pid="6" name="cdpProduct">
    <vt:lpwstr>uniForm</vt:lpwstr>
  </property>
</Properties>
</file>